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256" r:id="rId5"/>
    <p:sldId id="277" r:id="rId6"/>
    <p:sldId id="283" r:id="rId7"/>
    <p:sldId id="502" r:id="rId8"/>
    <p:sldId id="505" r:id="rId9"/>
    <p:sldId id="506" r:id="rId10"/>
    <p:sldId id="727" r:id="rId11"/>
    <p:sldId id="507" r:id="rId12"/>
    <p:sldId id="508" r:id="rId13"/>
    <p:sldId id="509" r:id="rId14"/>
    <p:sldId id="510" r:id="rId15"/>
    <p:sldId id="511" r:id="rId16"/>
    <p:sldId id="589" r:id="rId17"/>
    <p:sldId id="725" r:id="rId18"/>
    <p:sldId id="726" r:id="rId19"/>
    <p:sldId id="515" r:id="rId20"/>
    <p:sldId id="516" r:id="rId21"/>
    <p:sldId id="517" r:id="rId22"/>
    <p:sldId id="321" r:id="rId23"/>
    <p:sldId id="286" r:id="rId24"/>
    <p:sldId id="284" r:id="rId25"/>
    <p:sldId id="307" r:id="rId26"/>
    <p:sldId id="312" r:id="rId27"/>
    <p:sldId id="257" r:id="rId28"/>
    <p:sldId id="306" r:id="rId29"/>
    <p:sldId id="657" r:id="rId30"/>
    <p:sldId id="658" r:id="rId31"/>
    <p:sldId id="620" r:id="rId32"/>
    <p:sldId id="622" r:id="rId33"/>
    <p:sldId id="659" r:id="rId34"/>
    <p:sldId id="302" r:id="rId35"/>
    <p:sldId id="664" r:id="rId36"/>
    <p:sldId id="665" r:id="rId37"/>
    <p:sldId id="666" r:id="rId38"/>
    <p:sldId id="667" r:id="rId39"/>
    <p:sldId id="668" r:id="rId40"/>
    <p:sldId id="672" r:id="rId41"/>
    <p:sldId id="673" r:id="rId42"/>
    <p:sldId id="674" r:id="rId43"/>
    <p:sldId id="675" r:id="rId44"/>
    <p:sldId id="676" r:id="rId45"/>
    <p:sldId id="677" r:id="rId46"/>
    <p:sldId id="678" r:id="rId47"/>
    <p:sldId id="679" r:id="rId48"/>
    <p:sldId id="680" r:id="rId49"/>
    <p:sldId id="685" r:id="rId50"/>
    <p:sldId id="694" r:id="rId51"/>
    <p:sldId id="698" r:id="rId52"/>
    <p:sldId id="707" r:id="rId53"/>
    <p:sldId id="714" r:id="rId54"/>
    <p:sldId id="716" r:id="rId55"/>
    <p:sldId id="720" r:id="rId56"/>
    <p:sldId id="721" r:id="rId57"/>
    <p:sldId id="722" r:id="rId58"/>
    <p:sldId id="724" r:id="rId59"/>
    <p:sldId id="269" r:id="rId6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6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1D99E-AB34-421B-BC76-3AB2121C5A7A}" v="93" dt="2022-07-24T19:32:47.290"/>
  </p1510:revLst>
</p1510:revInfo>
</file>

<file path=ppt/tableStyles.xml><?xml version="1.0" encoding="utf-8"?>
<a:tblStyleLst xmlns:a="http://schemas.openxmlformats.org/drawingml/2006/main" def="{5C22544A-7EE6-4342-B048-85BDC9FD1C3A}">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704" autoAdjust="0"/>
  </p:normalViewPr>
  <p:slideViewPr>
    <p:cSldViewPr snapToGrid="0">
      <p:cViewPr varScale="1">
        <p:scale>
          <a:sx n="71" d="100"/>
          <a:sy n="71"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32409-2B2E-44B0-9A12-09C99A1F92E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C1E778B8-CEC5-4EDF-9E55-79C5424A07A4}">
      <dgm:prSet phldrT="[Текст]"/>
      <dgm:spPr/>
      <dgm:t>
        <a:bodyPr/>
        <a:lstStyle/>
        <a:p>
          <a:pPr>
            <a:buNone/>
          </a:pPr>
          <a:r>
            <a:rPr lang="en-US" dirty="0">
              <a:solidFill>
                <a:schemeClr val="bg1"/>
              </a:solidFill>
              <a:latin typeface="Arial" panose="020B0604020202020204" pitchFamily="34" charset="0"/>
              <a:cs typeface="Arial" panose="020B0604020202020204" pitchFamily="34" charset="0"/>
            </a:rPr>
            <a:t>ISO 37001 </a:t>
          </a:r>
          <a:r>
            <a:rPr lang="kk-KZ" dirty="0">
              <a:solidFill>
                <a:schemeClr val="bg1"/>
              </a:solidFill>
              <a:latin typeface="Arial" panose="020B0604020202020204" pitchFamily="34" charset="0"/>
              <a:cs typeface="Arial" panose="020B0604020202020204" pitchFamily="34" charset="0"/>
            </a:rPr>
            <a:t>«Сыбайлас жемқорлыққа қарсы менеджменті жүйесі» және </a:t>
          </a:r>
          <a:r>
            <a:rPr lang="en-US" dirty="0">
              <a:solidFill>
                <a:schemeClr val="bg1"/>
              </a:solidFill>
              <a:latin typeface="Arial" panose="020B0604020202020204" pitchFamily="34" charset="0"/>
              <a:cs typeface="Arial" panose="020B0604020202020204" pitchFamily="34" charset="0"/>
            </a:rPr>
            <a:t>ISO 19600 </a:t>
          </a:r>
          <a:r>
            <a:rPr lang="kk-KZ" dirty="0">
              <a:solidFill>
                <a:schemeClr val="bg1"/>
              </a:solidFill>
              <a:latin typeface="Arial" panose="020B0604020202020204" pitchFamily="34" charset="0"/>
              <a:cs typeface="Arial" panose="020B0604020202020204" pitchFamily="34" charset="0"/>
            </a:rPr>
            <a:t>«</a:t>
          </a:r>
          <a:r>
            <a:rPr lang="kk-KZ" dirty="0" err="1">
              <a:solidFill>
                <a:schemeClr val="bg1"/>
              </a:solidFill>
              <a:latin typeface="Arial" panose="020B0604020202020204" pitchFamily="34" charset="0"/>
              <a:cs typeface="Arial" panose="020B0604020202020204" pitchFamily="34" charset="0"/>
            </a:rPr>
            <a:t>Комплаенс</a:t>
          </a:r>
          <a:r>
            <a:rPr lang="kk-KZ" dirty="0">
              <a:solidFill>
                <a:schemeClr val="bg1"/>
              </a:solidFill>
              <a:latin typeface="Arial" panose="020B0604020202020204" pitchFamily="34" charset="0"/>
              <a:cs typeface="Arial" panose="020B0604020202020204" pitchFamily="34" charset="0"/>
            </a:rPr>
            <a:t> менеджмент жүйесі» халықаралық стандарттары</a:t>
          </a:r>
          <a:r>
            <a:rPr lang="ru-RU" dirty="0">
              <a:solidFill>
                <a:schemeClr val="bg1"/>
              </a:solidFill>
              <a:latin typeface="Arial" panose="020B0604020202020204" pitchFamily="34" charset="0"/>
              <a:cs typeface="Arial" panose="020B0604020202020204" pitchFamily="34" charset="0"/>
            </a:rPr>
            <a:t>»</a:t>
          </a:r>
          <a:endParaRPr lang="ru-RU" dirty="0">
            <a:solidFill>
              <a:schemeClr val="bg1"/>
            </a:solidFill>
          </a:endParaRPr>
        </a:p>
      </dgm:t>
    </dgm:pt>
    <dgm:pt modelId="{18FD7EA7-D04F-4C48-A810-FDE070240B07}" type="parTrans" cxnId="{D22EE1F3-D33E-4DD8-9ADE-93E2BEA4D6A1}">
      <dgm:prSet/>
      <dgm:spPr/>
      <dgm:t>
        <a:bodyPr/>
        <a:lstStyle/>
        <a:p>
          <a:endParaRPr lang="ru-RU"/>
        </a:p>
      </dgm:t>
    </dgm:pt>
    <dgm:pt modelId="{2CA64CD0-C3D5-4547-9E7C-FBC59CDD6628}" type="sibTrans" cxnId="{D22EE1F3-D33E-4DD8-9ADE-93E2BEA4D6A1}">
      <dgm:prSet/>
      <dgm:spPr/>
      <dgm:t>
        <a:bodyPr/>
        <a:lstStyle/>
        <a:p>
          <a:endParaRPr lang="ru-RU"/>
        </a:p>
      </dgm:t>
    </dgm:pt>
    <dgm:pt modelId="{AB1417ED-2CE3-4EC2-BC68-35D46948FB73}">
      <dgm:prSet phldrT="[Текст]"/>
      <dgm:spPr/>
      <dgm:t>
        <a:bodyPr/>
        <a:lstStyle/>
        <a:p>
          <a:pPr>
            <a:buNone/>
          </a:pPr>
          <a:r>
            <a:rPr lang="kk-KZ" dirty="0">
              <a:solidFill>
                <a:schemeClr val="bg1"/>
              </a:solidFill>
              <a:latin typeface="Arial" panose="020B0604020202020204" pitchFamily="34" charset="0"/>
              <a:cs typeface="Arial" panose="020B0604020202020204" pitchFamily="34" charset="0"/>
            </a:rPr>
            <a:t>ЭЫДҰ-ның Сыбайлас жемқорлыққа қарсы </a:t>
          </a:r>
          <a:r>
            <a:rPr lang="kk-KZ" dirty="0" err="1">
              <a:solidFill>
                <a:schemeClr val="bg1"/>
              </a:solidFill>
              <a:latin typeface="Arial" panose="020B0604020202020204" pitchFamily="34" charset="0"/>
              <a:cs typeface="Arial" panose="020B0604020202020204" pitchFamily="34" charset="0"/>
            </a:rPr>
            <a:t>комплаенс</a:t>
          </a:r>
          <a:r>
            <a:rPr lang="kk-KZ" dirty="0">
              <a:solidFill>
                <a:schemeClr val="bg1"/>
              </a:solidFill>
              <a:latin typeface="Arial" panose="020B0604020202020204" pitchFamily="34" charset="0"/>
              <a:cs typeface="Arial" panose="020B0604020202020204" pitchFamily="34" charset="0"/>
            </a:rPr>
            <a:t>-бақылауды дамыту жөніндегі ұсынымдары</a:t>
          </a:r>
          <a:endParaRPr lang="ru-RU" dirty="0">
            <a:solidFill>
              <a:schemeClr val="bg1"/>
            </a:solidFill>
          </a:endParaRPr>
        </a:p>
      </dgm:t>
    </dgm:pt>
    <dgm:pt modelId="{7E58467F-0885-4BEA-A2D6-2CBA30D3D88F}" type="parTrans" cxnId="{9A2C17E2-2306-46A3-9D13-7F2CFF2A3587}">
      <dgm:prSet/>
      <dgm:spPr/>
      <dgm:t>
        <a:bodyPr/>
        <a:lstStyle/>
        <a:p>
          <a:endParaRPr lang="ru-RU"/>
        </a:p>
      </dgm:t>
    </dgm:pt>
    <dgm:pt modelId="{CFEFFEC7-666F-4AF0-AAF1-EFA1B0A6634B}" type="sibTrans" cxnId="{9A2C17E2-2306-46A3-9D13-7F2CFF2A3587}">
      <dgm:prSet/>
      <dgm:spPr/>
      <dgm:t>
        <a:bodyPr/>
        <a:lstStyle/>
        <a:p>
          <a:endParaRPr lang="ru-RU"/>
        </a:p>
      </dgm:t>
    </dgm:pt>
    <dgm:pt modelId="{5E41E1ED-7E01-408D-9AD3-FA1AD1F9EA8B}">
      <dgm:prSet phldrT="[Текст]"/>
      <dgm:spPr/>
      <dgm:t>
        <a:bodyPr/>
        <a:lstStyle/>
        <a:p>
          <a:pPr>
            <a:buNone/>
          </a:pPr>
          <a:r>
            <a:rPr lang="kk-KZ" dirty="0">
              <a:solidFill>
                <a:schemeClr val="bg1"/>
              </a:solidFill>
              <a:latin typeface="Arial" panose="020B0604020202020204" pitchFamily="34" charset="0"/>
              <a:cs typeface="Arial" panose="020B0604020202020204" pitchFamily="34" charset="0"/>
            </a:rPr>
            <a:t>Ақшаны жылыстатуға, терроризмді қаржыландыруға қарсы күрестің халықаралық стандарттары (ФАТФ)</a:t>
          </a:r>
          <a:endParaRPr lang="ru-RU" dirty="0">
            <a:solidFill>
              <a:schemeClr val="bg1"/>
            </a:solidFill>
          </a:endParaRPr>
        </a:p>
      </dgm:t>
    </dgm:pt>
    <dgm:pt modelId="{690235AE-0FD2-4DA3-B558-0E68608ED77A}" type="parTrans" cxnId="{4ED501B3-9519-44F9-A0CE-47E6B5881871}">
      <dgm:prSet/>
      <dgm:spPr/>
      <dgm:t>
        <a:bodyPr/>
        <a:lstStyle/>
        <a:p>
          <a:endParaRPr lang="ru-RU"/>
        </a:p>
      </dgm:t>
    </dgm:pt>
    <dgm:pt modelId="{EE46FFF6-76AE-4D73-98A0-549E2858C46A}" type="sibTrans" cxnId="{4ED501B3-9519-44F9-A0CE-47E6B5881871}">
      <dgm:prSet/>
      <dgm:spPr/>
      <dgm:t>
        <a:bodyPr/>
        <a:lstStyle/>
        <a:p>
          <a:endParaRPr lang="ru-RU"/>
        </a:p>
      </dgm:t>
    </dgm:pt>
    <dgm:pt modelId="{48BBD090-0796-4E53-9390-245BA035312C}">
      <dgm:prSet phldrT="[Текст]" custT="1"/>
      <dgm:spPr/>
      <dgm:t>
        <a:bodyPr/>
        <a:lstStyle/>
        <a:p>
          <a:pPr>
            <a:buNone/>
          </a:pPr>
          <a:r>
            <a:rPr lang="kk-KZ" sz="1600" kern="1200" dirty="0" err="1">
              <a:solidFill>
                <a:prstClr val="white"/>
              </a:solidFill>
              <a:latin typeface="Arial" panose="020B0604020202020204" pitchFamily="34" charset="0"/>
              <a:ea typeface="+mn-ea"/>
              <a:cs typeface="Arial" panose="020B0604020202020204" pitchFamily="34" charset="0"/>
            </a:rPr>
            <a:t>Комплаенс</a:t>
          </a:r>
          <a:r>
            <a:rPr lang="kk-KZ" sz="1600" kern="1200" dirty="0">
              <a:solidFill>
                <a:prstClr val="white"/>
              </a:solidFill>
              <a:latin typeface="Arial" panose="020B0604020202020204" pitchFamily="34" charset="0"/>
              <a:ea typeface="+mn-ea"/>
              <a:cs typeface="Arial" panose="020B0604020202020204" pitchFamily="34" charset="0"/>
            </a:rPr>
            <a:t> құру бойынша Ұлттық әдістемелік ұсыныстар (АҚШ, Ұлыбритания, Ресей)</a:t>
          </a:r>
          <a:endParaRPr lang="ru-RU" sz="2400" kern="1200" dirty="0">
            <a:solidFill>
              <a:prstClr val="white"/>
            </a:solidFill>
            <a:latin typeface="Arial" panose="020B0604020202020204" pitchFamily="34" charset="0"/>
            <a:ea typeface="+mn-ea"/>
            <a:cs typeface="Arial" panose="020B0604020202020204" pitchFamily="34" charset="0"/>
          </a:endParaRPr>
        </a:p>
      </dgm:t>
    </dgm:pt>
    <dgm:pt modelId="{46A887EC-5BBD-48C6-B63C-7CAAA5926158}" type="parTrans" cxnId="{4C142C84-4E82-47BE-98C0-525590A1F15E}">
      <dgm:prSet/>
      <dgm:spPr/>
      <dgm:t>
        <a:bodyPr/>
        <a:lstStyle/>
        <a:p>
          <a:endParaRPr lang="ru-RU"/>
        </a:p>
      </dgm:t>
    </dgm:pt>
    <dgm:pt modelId="{D73C24FD-1897-4E6F-83F5-89917B273B2A}" type="sibTrans" cxnId="{4C142C84-4E82-47BE-98C0-525590A1F15E}">
      <dgm:prSet/>
      <dgm:spPr/>
      <dgm:t>
        <a:bodyPr/>
        <a:lstStyle/>
        <a:p>
          <a:endParaRPr lang="ru-RU"/>
        </a:p>
      </dgm:t>
    </dgm:pt>
    <dgm:pt modelId="{37B855EC-CAD0-40EE-85E0-5B915E3802E5}" type="pres">
      <dgm:prSet presAssocID="{BDB32409-2B2E-44B0-9A12-09C99A1F92E1}" presName="Name0" presStyleCnt="0">
        <dgm:presLayoutVars>
          <dgm:chMax val="7"/>
          <dgm:chPref val="7"/>
          <dgm:dir/>
        </dgm:presLayoutVars>
      </dgm:prSet>
      <dgm:spPr/>
    </dgm:pt>
    <dgm:pt modelId="{3CD79FB4-5E2E-4087-B541-7A276AE54EB9}" type="pres">
      <dgm:prSet presAssocID="{BDB32409-2B2E-44B0-9A12-09C99A1F92E1}" presName="Name1" presStyleCnt="0"/>
      <dgm:spPr/>
    </dgm:pt>
    <dgm:pt modelId="{2D00948A-1164-4E4E-89DC-AE5DE1D308AB}" type="pres">
      <dgm:prSet presAssocID="{BDB32409-2B2E-44B0-9A12-09C99A1F92E1}" presName="cycle" presStyleCnt="0"/>
      <dgm:spPr/>
    </dgm:pt>
    <dgm:pt modelId="{D3507F63-3674-45AB-8433-1A2954404AA7}" type="pres">
      <dgm:prSet presAssocID="{BDB32409-2B2E-44B0-9A12-09C99A1F92E1}" presName="srcNode" presStyleLbl="node1" presStyleIdx="0" presStyleCnt="4"/>
      <dgm:spPr/>
    </dgm:pt>
    <dgm:pt modelId="{AD51956B-28AE-4FAE-A55D-CEDA3A862E05}" type="pres">
      <dgm:prSet presAssocID="{BDB32409-2B2E-44B0-9A12-09C99A1F92E1}" presName="conn" presStyleLbl="parChTrans1D2" presStyleIdx="0" presStyleCnt="1"/>
      <dgm:spPr/>
    </dgm:pt>
    <dgm:pt modelId="{A2508508-7486-46D7-AEC8-0559CB22BB8C}" type="pres">
      <dgm:prSet presAssocID="{BDB32409-2B2E-44B0-9A12-09C99A1F92E1}" presName="extraNode" presStyleLbl="node1" presStyleIdx="0" presStyleCnt="4"/>
      <dgm:spPr/>
    </dgm:pt>
    <dgm:pt modelId="{7B4E2DD5-0AFE-4F85-A7A8-E7F4324506E7}" type="pres">
      <dgm:prSet presAssocID="{BDB32409-2B2E-44B0-9A12-09C99A1F92E1}" presName="dstNode" presStyleLbl="node1" presStyleIdx="0" presStyleCnt="4"/>
      <dgm:spPr/>
    </dgm:pt>
    <dgm:pt modelId="{0B643930-96A2-46A2-B496-CF963DE18FA7}" type="pres">
      <dgm:prSet presAssocID="{C1E778B8-CEC5-4EDF-9E55-79C5424A07A4}" presName="text_1" presStyleLbl="node1" presStyleIdx="0" presStyleCnt="4">
        <dgm:presLayoutVars>
          <dgm:bulletEnabled val="1"/>
        </dgm:presLayoutVars>
      </dgm:prSet>
      <dgm:spPr/>
    </dgm:pt>
    <dgm:pt modelId="{B9C2FE8D-FC0E-46E5-AF31-B875D59988CC}" type="pres">
      <dgm:prSet presAssocID="{C1E778B8-CEC5-4EDF-9E55-79C5424A07A4}" presName="accent_1" presStyleCnt="0"/>
      <dgm:spPr/>
    </dgm:pt>
    <dgm:pt modelId="{CA7ACEFA-F07A-403F-9787-231D062A54D2}" type="pres">
      <dgm:prSet presAssocID="{C1E778B8-CEC5-4EDF-9E55-79C5424A07A4}" presName="accentRepeatNode" presStyleLbl="solidFgAcc1" presStyleIdx="0" presStyleCnt="4"/>
      <dgm:spPr>
        <a:blipFill rotWithShape="0">
          <a:blip xmlns:r="http://schemas.openxmlformats.org/officeDocument/2006/relationships" r:embed="rId1"/>
          <a:srcRect/>
          <a:stretch>
            <a:fillRect l="-10000" r="-10000"/>
          </a:stretch>
        </a:blipFill>
      </dgm:spPr>
    </dgm:pt>
    <dgm:pt modelId="{D82260A8-E097-4908-BD97-B0CF1916A9F6}" type="pres">
      <dgm:prSet presAssocID="{AB1417ED-2CE3-4EC2-BC68-35D46948FB73}" presName="text_2" presStyleLbl="node1" presStyleIdx="1" presStyleCnt="4">
        <dgm:presLayoutVars>
          <dgm:bulletEnabled val="1"/>
        </dgm:presLayoutVars>
      </dgm:prSet>
      <dgm:spPr/>
    </dgm:pt>
    <dgm:pt modelId="{01D3F0E5-EF83-460B-9A48-A42648735250}" type="pres">
      <dgm:prSet presAssocID="{AB1417ED-2CE3-4EC2-BC68-35D46948FB73}" presName="accent_2" presStyleCnt="0"/>
      <dgm:spPr/>
    </dgm:pt>
    <dgm:pt modelId="{13C2E03A-2042-4E32-8B60-F03B838832D1}" type="pres">
      <dgm:prSet presAssocID="{AB1417ED-2CE3-4EC2-BC68-35D46948FB73}" presName="accentRepeatNode" presStyleLbl="solidFgAcc1" presStyleIdx="1" presStyleCnt="4"/>
      <dgm:spPr>
        <a:blipFill rotWithShape="0">
          <a:blip xmlns:r="http://schemas.openxmlformats.org/officeDocument/2006/relationships" r:embed="rId2"/>
          <a:srcRect/>
          <a:stretch>
            <a:fillRect/>
          </a:stretch>
        </a:blipFill>
      </dgm:spPr>
    </dgm:pt>
    <dgm:pt modelId="{66EC64BB-2D90-45B2-89F7-327D1FF105FF}" type="pres">
      <dgm:prSet presAssocID="{5E41E1ED-7E01-408D-9AD3-FA1AD1F9EA8B}" presName="text_3" presStyleLbl="node1" presStyleIdx="2" presStyleCnt="4">
        <dgm:presLayoutVars>
          <dgm:bulletEnabled val="1"/>
        </dgm:presLayoutVars>
      </dgm:prSet>
      <dgm:spPr/>
    </dgm:pt>
    <dgm:pt modelId="{3D08B205-177B-4BD2-8E3E-074C346EF623}" type="pres">
      <dgm:prSet presAssocID="{5E41E1ED-7E01-408D-9AD3-FA1AD1F9EA8B}" presName="accent_3" presStyleCnt="0"/>
      <dgm:spPr/>
    </dgm:pt>
    <dgm:pt modelId="{C5D254AC-D576-49BF-B96F-0F703A86BD02}" type="pres">
      <dgm:prSet presAssocID="{5E41E1ED-7E01-408D-9AD3-FA1AD1F9EA8B}" presName="accentRepeatNode" presStyleLbl="solidFgAcc1" presStyleIdx="2" presStyleCnt="4"/>
      <dgm:spPr>
        <a:blipFill rotWithShape="0">
          <a:blip xmlns:r="http://schemas.openxmlformats.org/officeDocument/2006/relationships" r:embed="rId3"/>
          <a:srcRect/>
          <a:stretch>
            <a:fillRect l="-50000" r="-50000"/>
          </a:stretch>
        </a:blipFill>
      </dgm:spPr>
    </dgm:pt>
    <dgm:pt modelId="{B5BF1E7E-B791-40EF-8575-AAE70DEB8286}" type="pres">
      <dgm:prSet presAssocID="{48BBD090-0796-4E53-9390-245BA035312C}" presName="text_4" presStyleLbl="node1" presStyleIdx="3" presStyleCnt="4">
        <dgm:presLayoutVars>
          <dgm:bulletEnabled val="1"/>
        </dgm:presLayoutVars>
      </dgm:prSet>
      <dgm:spPr/>
    </dgm:pt>
    <dgm:pt modelId="{43616F01-0D09-4DCC-9526-B9B95B13C6E9}" type="pres">
      <dgm:prSet presAssocID="{48BBD090-0796-4E53-9390-245BA035312C}" presName="accent_4" presStyleCnt="0"/>
      <dgm:spPr/>
    </dgm:pt>
    <dgm:pt modelId="{E83B12D3-16AF-44FE-AEF7-024ABB094866}" type="pres">
      <dgm:prSet presAssocID="{48BBD090-0796-4E53-9390-245BA035312C}" presName="accentRepeatNode" presStyleLbl="solidFgAcc1" presStyleIdx="3" presStyleCnt="4"/>
      <dgm:spPr>
        <a:blipFill rotWithShape="0">
          <a:blip xmlns:r="http://schemas.openxmlformats.org/officeDocument/2006/relationships" r:embed="rId4"/>
          <a:srcRect/>
          <a:stretch>
            <a:fillRect l="-3000" r="-3000"/>
          </a:stretch>
        </a:blipFill>
      </dgm:spPr>
    </dgm:pt>
  </dgm:ptLst>
  <dgm:cxnLst>
    <dgm:cxn modelId="{DFC0DF09-9C08-44DB-B660-9A451AA7386B}" type="presOf" srcId="{48BBD090-0796-4E53-9390-245BA035312C}" destId="{B5BF1E7E-B791-40EF-8575-AAE70DEB8286}" srcOrd="0" destOrd="0" presId="urn:microsoft.com/office/officeart/2008/layout/VerticalCurvedList"/>
    <dgm:cxn modelId="{8997AC35-DE79-4AAD-88E4-0043E9538C15}" type="presOf" srcId="{C1E778B8-CEC5-4EDF-9E55-79C5424A07A4}" destId="{0B643930-96A2-46A2-B496-CF963DE18FA7}" srcOrd="0" destOrd="0" presId="urn:microsoft.com/office/officeart/2008/layout/VerticalCurvedList"/>
    <dgm:cxn modelId="{46A4053C-973B-4C64-93AE-432CA5932A3F}" type="presOf" srcId="{AB1417ED-2CE3-4EC2-BC68-35D46948FB73}" destId="{D82260A8-E097-4908-BD97-B0CF1916A9F6}" srcOrd="0" destOrd="0" presId="urn:microsoft.com/office/officeart/2008/layout/VerticalCurvedList"/>
    <dgm:cxn modelId="{A1A86F4E-6B5E-4FB5-BDCE-B857FBE5E886}" type="presOf" srcId="{BDB32409-2B2E-44B0-9A12-09C99A1F92E1}" destId="{37B855EC-CAD0-40EE-85E0-5B915E3802E5}" srcOrd="0" destOrd="0" presId="urn:microsoft.com/office/officeart/2008/layout/VerticalCurvedList"/>
    <dgm:cxn modelId="{88B34A75-ACBE-4B29-8E0A-8613F07E25BA}" type="presOf" srcId="{2CA64CD0-C3D5-4547-9E7C-FBC59CDD6628}" destId="{AD51956B-28AE-4FAE-A55D-CEDA3A862E05}" srcOrd="0" destOrd="0" presId="urn:microsoft.com/office/officeart/2008/layout/VerticalCurvedList"/>
    <dgm:cxn modelId="{4C142C84-4E82-47BE-98C0-525590A1F15E}" srcId="{BDB32409-2B2E-44B0-9A12-09C99A1F92E1}" destId="{48BBD090-0796-4E53-9390-245BA035312C}" srcOrd="3" destOrd="0" parTransId="{46A887EC-5BBD-48C6-B63C-7CAAA5926158}" sibTransId="{D73C24FD-1897-4E6F-83F5-89917B273B2A}"/>
    <dgm:cxn modelId="{0F302986-FD75-4419-AA55-F7E0AEC032BD}" type="presOf" srcId="{5E41E1ED-7E01-408D-9AD3-FA1AD1F9EA8B}" destId="{66EC64BB-2D90-45B2-89F7-327D1FF105FF}" srcOrd="0" destOrd="0" presId="urn:microsoft.com/office/officeart/2008/layout/VerticalCurvedList"/>
    <dgm:cxn modelId="{4ED501B3-9519-44F9-A0CE-47E6B5881871}" srcId="{BDB32409-2B2E-44B0-9A12-09C99A1F92E1}" destId="{5E41E1ED-7E01-408D-9AD3-FA1AD1F9EA8B}" srcOrd="2" destOrd="0" parTransId="{690235AE-0FD2-4DA3-B558-0E68608ED77A}" sibTransId="{EE46FFF6-76AE-4D73-98A0-549E2858C46A}"/>
    <dgm:cxn modelId="{9A2C17E2-2306-46A3-9D13-7F2CFF2A3587}" srcId="{BDB32409-2B2E-44B0-9A12-09C99A1F92E1}" destId="{AB1417ED-2CE3-4EC2-BC68-35D46948FB73}" srcOrd="1" destOrd="0" parTransId="{7E58467F-0885-4BEA-A2D6-2CBA30D3D88F}" sibTransId="{CFEFFEC7-666F-4AF0-AAF1-EFA1B0A6634B}"/>
    <dgm:cxn modelId="{D22EE1F3-D33E-4DD8-9ADE-93E2BEA4D6A1}" srcId="{BDB32409-2B2E-44B0-9A12-09C99A1F92E1}" destId="{C1E778B8-CEC5-4EDF-9E55-79C5424A07A4}" srcOrd="0" destOrd="0" parTransId="{18FD7EA7-D04F-4C48-A810-FDE070240B07}" sibTransId="{2CA64CD0-C3D5-4547-9E7C-FBC59CDD6628}"/>
    <dgm:cxn modelId="{8A94D1FE-C1AF-42FF-998E-78767942A297}" type="presParOf" srcId="{37B855EC-CAD0-40EE-85E0-5B915E3802E5}" destId="{3CD79FB4-5E2E-4087-B541-7A276AE54EB9}" srcOrd="0" destOrd="0" presId="urn:microsoft.com/office/officeart/2008/layout/VerticalCurvedList"/>
    <dgm:cxn modelId="{CBF79185-24E8-4719-BF02-BFE6A21180E8}" type="presParOf" srcId="{3CD79FB4-5E2E-4087-B541-7A276AE54EB9}" destId="{2D00948A-1164-4E4E-89DC-AE5DE1D308AB}" srcOrd="0" destOrd="0" presId="urn:microsoft.com/office/officeart/2008/layout/VerticalCurvedList"/>
    <dgm:cxn modelId="{8FFD38E4-097C-4466-BA54-DB6A503C2530}" type="presParOf" srcId="{2D00948A-1164-4E4E-89DC-AE5DE1D308AB}" destId="{D3507F63-3674-45AB-8433-1A2954404AA7}" srcOrd="0" destOrd="0" presId="urn:microsoft.com/office/officeart/2008/layout/VerticalCurvedList"/>
    <dgm:cxn modelId="{563CFE04-E42F-4EF1-ADD9-020E86B4255B}" type="presParOf" srcId="{2D00948A-1164-4E4E-89DC-AE5DE1D308AB}" destId="{AD51956B-28AE-4FAE-A55D-CEDA3A862E05}" srcOrd="1" destOrd="0" presId="urn:microsoft.com/office/officeart/2008/layout/VerticalCurvedList"/>
    <dgm:cxn modelId="{4271ACBD-491A-4BB9-B5D6-D36E3F8F3005}" type="presParOf" srcId="{2D00948A-1164-4E4E-89DC-AE5DE1D308AB}" destId="{A2508508-7486-46D7-AEC8-0559CB22BB8C}" srcOrd="2" destOrd="0" presId="urn:microsoft.com/office/officeart/2008/layout/VerticalCurvedList"/>
    <dgm:cxn modelId="{F9BD95F9-7F46-46A0-9686-FA8E978082CE}" type="presParOf" srcId="{2D00948A-1164-4E4E-89DC-AE5DE1D308AB}" destId="{7B4E2DD5-0AFE-4F85-A7A8-E7F4324506E7}" srcOrd="3" destOrd="0" presId="urn:microsoft.com/office/officeart/2008/layout/VerticalCurvedList"/>
    <dgm:cxn modelId="{9FD4DF17-F71A-4F3E-9401-713E87E2DC6E}" type="presParOf" srcId="{3CD79FB4-5E2E-4087-B541-7A276AE54EB9}" destId="{0B643930-96A2-46A2-B496-CF963DE18FA7}" srcOrd="1" destOrd="0" presId="urn:microsoft.com/office/officeart/2008/layout/VerticalCurvedList"/>
    <dgm:cxn modelId="{5FAA4E71-14E3-425B-8778-EA319ABDB1F5}" type="presParOf" srcId="{3CD79FB4-5E2E-4087-B541-7A276AE54EB9}" destId="{B9C2FE8D-FC0E-46E5-AF31-B875D59988CC}" srcOrd="2" destOrd="0" presId="urn:microsoft.com/office/officeart/2008/layout/VerticalCurvedList"/>
    <dgm:cxn modelId="{7DD64A8C-7ED4-4312-9C7F-CE9D28E6DDBC}" type="presParOf" srcId="{B9C2FE8D-FC0E-46E5-AF31-B875D59988CC}" destId="{CA7ACEFA-F07A-403F-9787-231D062A54D2}" srcOrd="0" destOrd="0" presId="urn:microsoft.com/office/officeart/2008/layout/VerticalCurvedList"/>
    <dgm:cxn modelId="{E158407B-99B6-462A-8E91-18DCA1D28BB3}" type="presParOf" srcId="{3CD79FB4-5E2E-4087-B541-7A276AE54EB9}" destId="{D82260A8-E097-4908-BD97-B0CF1916A9F6}" srcOrd="3" destOrd="0" presId="urn:microsoft.com/office/officeart/2008/layout/VerticalCurvedList"/>
    <dgm:cxn modelId="{E9D3C5D5-5517-406D-8CD8-13FB4C24542D}" type="presParOf" srcId="{3CD79FB4-5E2E-4087-B541-7A276AE54EB9}" destId="{01D3F0E5-EF83-460B-9A48-A42648735250}" srcOrd="4" destOrd="0" presId="urn:microsoft.com/office/officeart/2008/layout/VerticalCurvedList"/>
    <dgm:cxn modelId="{7BB21240-EB9A-433A-AA3C-A4A020BE95DD}" type="presParOf" srcId="{01D3F0E5-EF83-460B-9A48-A42648735250}" destId="{13C2E03A-2042-4E32-8B60-F03B838832D1}" srcOrd="0" destOrd="0" presId="urn:microsoft.com/office/officeart/2008/layout/VerticalCurvedList"/>
    <dgm:cxn modelId="{1F71046D-D19C-4672-A7C9-C8135E0B6BBA}" type="presParOf" srcId="{3CD79FB4-5E2E-4087-B541-7A276AE54EB9}" destId="{66EC64BB-2D90-45B2-89F7-327D1FF105FF}" srcOrd="5" destOrd="0" presId="urn:microsoft.com/office/officeart/2008/layout/VerticalCurvedList"/>
    <dgm:cxn modelId="{93858F61-F9B4-4D0F-9A1E-3AFF1A8174DB}" type="presParOf" srcId="{3CD79FB4-5E2E-4087-B541-7A276AE54EB9}" destId="{3D08B205-177B-4BD2-8E3E-074C346EF623}" srcOrd="6" destOrd="0" presId="urn:microsoft.com/office/officeart/2008/layout/VerticalCurvedList"/>
    <dgm:cxn modelId="{3FB63619-0466-4381-9E80-301FBF8234E9}" type="presParOf" srcId="{3D08B205-177B-4BD2-8E3E-074C346EF623}" destId="{C5D254AC-D576-49BF-B96F-0F703A86BD02}" srcOrd="0" destOrd="0" presId="urn:microsoft.com/office/officeart/2008/layout/VerticalCurvedList"/>
    <dgm:cxn modelId="{12AD6F30-7B1D-4765-8FDD-243B01676096}" type="presParOf" srcId="{3CD79FB4-5E2E-4087-B541-7A276AE54EB9}" destId="{B5BF1E7E-B791-40EF-8575-AAE70DEB8286}" srcOrd="7" destOrd="0" presId="urn:microsoft.com/office/officeart/2008/layout/VerticalCurvedList"/>
    <dgm:cxn modelId="{A0AB0D33-8766-484D-AE65-813FE8A8A437}" type="presParOf" srcId="{3CD79FB4-5E2E-4087-B541-7A276AE54EB9}" destId="{43616F01-0D09-4DCC-9526-B9B95B13C6E9}" srcOrd="8" destOrd="0" presId="urn:microsoft.com/office/officeart/2008/layout/VerticalCurvedList"/>
    <dgm:cxn modelId="{77BD8542-B2C3-4FF7-ACD8-FA0A53167668}" type="presParOf" srcId="{43616F01-0D09-4DCC-9526-B9B95B13C6E9}" destId="{E83B12D3-16AF-44FE-AEF7-024ABB0948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ACD8F-86CB-4236-A321-43F5282E235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CAAB045E-D719-4454-94E7-A5C2A4585D13}">
      <dgm:prSet phldrT="[Текст]" custT="1"/>
      <dgm:spPr/>
      <dgm:t>
        <a:bodyPr/>
        <a:lstStyle/>
        <a:p>
          <a:r>
            <a:rPr lang="ru-RU" sz="1800" dirty="0">
              <a:latin typeface="Arial" panose="020B0604020202020204" pitchFamily="34" charset="0"/>
              <a:ea typeface="Calibri" panose="020F0502020204030204" pitchFamily="34" charset="0"/>
              <a:cs typeface="Times New Roman" panose="02020603050405020304" pitchFamily="18" charset="0"/>
            </a:rPr>
            <a:t>1. </a:t>
          </a:r>
          <a:r>
            <a:rPr lang="kk-KZ" sz="1800" dirty="0">
              <a:latin typeface="Arial" panose="020B0604020202020204" pitchFamily="34" charset="0"/>
              <a:cs typeface="Times New Roman" panose="02020603050405020304" pitchFamily="18" charset="0"/>
            </a:rPr>
            <a:t>Қолданыстағы басқару жүйесін талдау және ұйымның сыбайлас жемқорлыққа қарсы саясатын әзірлеу</a:t>
          </a:r>
          <a:endParaRPr lang="ru-RU" sz="1800" dirty="0">
            <a:solidFill>
              <a:schemeClr val="accent1">
                <a:lumMod val="50000"/>
              </a:schemeClr>
            </a:solidFill>
          </a:endParaRPr>
        </a:p>
      </dgm:t>
    </dgm:pt>
    <dgm:pt modelId="{10B3ABDC-2F35-48E0-A371-CB6D11D96444}" type="parTrans" cxnId="{22EEC39C-2325-4408-A5A4-AC09BF91CD75}">
      <dgm:prSet/>
      <dgm:spPr/>
      <dgm:t>
        <a:bodyPr/>
        <a:lstStyle/>
        <a:p>
          <a:endParaRPr lang="ru-RU" sz="1800"/>
        </a:p>
      </dgm:t>
    </dgm:pt>
    <dgm:pt modelId="{E0F99CC8-6E2A-48E5-A7FF-731446AE3293}" type="sibTrans" cxnId="{22EEC39C-2325-4408-A5A4-AC09BF91CD75}">
      <dgm:prSet custT="1"/>
      <dgm:spPr>
        <a:ln w="44450" cmpd="sng">
          <a:solidFill>
            <a:schemeClr val="tx2">
              <a:lumMod val="60000"/>
              <a:lumOff val="40000"/>
            </a:schemeClr>
          </a:solidFill>
          <a:headEnd w="lg" len="lg"/>
          <a:tailEnd type="stealth" w="lg" len="lg"/>
        </a:ln>
      </dgm:spPr>
      <dgm:t>
        <a:bodyPr/>
        <a:lstStyle/>
        <a:p>
          <a:endParaRPr lang="ru-RU" sz="1800" b="1"/>
        </a:p>
      </dgm:t>
    </dgm:pt>
    <dgm:pt modelId="{A0E5F4ED-A921-4AD3-95E6-ED14E67DF80D}">
      <dgm:prSet phldrT="[Текст]" custT="1"/>
      <dgm:spPr/>
      <dgm:t>
        <a:bodyPr/>
        <a:lstStyle/>
        <a:p>
          <a:r>
            <a:rPr lang="ru-RU" sz="1800" dirty="0">
              <a:latin typeface="Arial" panose="020B0604020202020204" pitchFamily="34" charset="0"/>
              <a:ea typeface="Calibri" panose="020F0502020204030204" pitchFamily="34" charset="0"/>
              <a:cs typeface="Times New Roman" panose="02020603050405020304" pitchFamily="18" charset="0"/>
            </a:rPr>
            <a:t>3. </a:t>
          </a:r>
          <a:r>
            <a:rPr lang="kk-KZ" sz="1800" dirty="0">
              <a:latin typeface="Arial" panose="020B0604020202020204" pitchFamily="34" charset="0"/>
              <a:cs typeface="Times New Roman" panose="02020603050405020304" pitchFamily="18" charset="0"/>
            </a:rPr>
            <a:t>Сыбайлас жемқорлықтың мәні мен тәуекелдеріне қатысты ішкі құжаттаманы әзірлеу</a:t>
          </a:r>
          <a:endParaRPr lang="ru-RU" sz="1800" dirty="0">
            <a:solidFill>
              <a:schemeClr val="accent1">
                <a:lumMod val="50000"/>
              </a:schemeClr>
            </a:solidFill>
          </a:endParaRPr>
        </a:p>
      </dgm:t>
    </dgm:pt>
    <dgm:pt modelId="{7B13101E-4CD3-4AB1-9B17-905A542189BE}" type="parTrans" cxnId="{05DE143B-0AF0-4375-9BFA-02F9874856D3}">
      <dgm:prSet/>
      <dgm:spPr/>
      <dgm:t>
        <a:bodyPr/>
        <a:lstStyle/>
        <a:p>
          <a:endParaRPr lang="ru-RU" sz="1800"/>
        </a:p>
      </dgm:t>
    </dgm:pt>
    <dgm:pt modelId="{89AAC09D-A3A8-4B6B-A243-EDE25492E9C0}" type="sibTrans" cxnId="{05DE143B-0AF0-4375-9BFA-02F9874856D3}">
      <dgm:prSet custT="1"/>
      <dgm:spPr>
        <a:ln w="44450" cmpd="sng">
          <a:solidFill>
            <a:schemeClr val="tx2">
              <a:lumMod val="60000"/>
              <a:lumOff val="40000"/>
            </a:schemeClr>
          </a:solidFill>
          <a:headEnd w="lg" len="lg"/>
          <a:tailEnd type="stealth" w="lg" len="lg"/>
        </a:ln>
      </dgm:spPr>
      <dgm:t>
        <a:bodyPr/>
        <a:lstStyle/>
        <a:p>
          <a:endParaRPr lang="ru-RU" sz="1800"/>
        </a:p>
      </dgm:t>
    </dgm:pt>
    <dgm:pt modelId="{52561048-0FE9-40A1-B72F-65C5B82CC67B}">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a:latin typeface="Arial" panose="020B0604020202020204" pitchFamily="34" charset="0"/>
              <a:ea typeface="Calibri" panose="020F0502020204030204" pitchFamily="34" charset="0"/>
              <a:cs typeface="Times New Roman" panose="02020603050405020304" pitchFamily="18" charset="0"/>
            </a:rPr>
            <a:t>6. </a:t>
          </a:r>
          <a:r>
            <a:rPr lang="kk-KZ" sz="1800" dirty="0">
              <a:latin typeface="Arial" panose="020B0604020202020204" pitchFamily="34" charset="0"/>
              <a:cs typeface="Times New Roman" panose="02020603050405020304" pitchFamily="18" charset="0"/>
            </a:rPr>
            <a:t>Сертификаттау аудитінен өту ұйымдар</a:t>
          </a:r>
          <a:endParaRPr lang="ru-RU" sz="1800" dirty="0">
            <a:solidFill>
              <a:schemeClr val="accent1">
                <a:lumMod val="50000"/>
              </a:schemeClr>
            </a:solidFill>
          </a:endParaRPr>
        </a:p>
      </dgm:t>
    </dgm:pt>
    <dgm:pt modelId="{CB6BB640-5D43-45FF-B34D-604CDB7DD544}" type="parTrans" cxnId="{AE0CC4C2-4154-4398-B1CD-21C1EBA82A02}">
      <dgm:prSet/>
      <dgm:spPr/>
      <dgm:t>
        <a:bodyPr/>
        <a:lstStyle/>
        <a:p>
          <a:endParaRPr lang="ru-RU" sz="1800"/>
        </a:p>
      </dgm:t>
    </dgm:pt>
    <dgm:pt modelId="{8B214E30-4E85-4746-91D5-42727F7E99ED}" type="sibTrans" cxnId="{AE0CC4C2-4154-4398-B1CD-21C1EBA82A02}">
      <dgm:prSet/>
      <dgm:spPr/>
      <dgm:t>
        <a:bodyPr/>
        <a:lstStyle/>
        <a:p>
          <a:endParaRPr lang="ru-RU" sz="1800"/>
        </a:p>
      </dgm:t>
    </dgm:pt>
    <dgm:pt modelId="{562D1546-7E0F-48D1-B786-80B26DED4698}">
      <dgm:prSet phldrT="[Текст]" custT="1"/>
      <dgm:spPr/>
      <dgm:t>
        <a:bodyPr/>
        <a:lstStyle/>
        <a:p>
          <a:r>
            <a:rPr lang="ru-RU" sz="18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2. </a:t>
          </a:r>
          <a:r>
            <a:rPr lang="kk-KZ" sz="1800" kern="1200" dirty="0">
              <a:solidFill>
                <a:schemeClr val="bg1"/>
              </a:solidFill>
              <a:latin typeface="Arial" panose="020B0604020202020204" pitchFamily="34" charset="0"/>
              <a:cs typeface="Times New Roman" panose="02020603050405020304" pitchFamily="18" charset="0"/>
            </a:rPr>
            <a:t>Сыбайлас жемқорлық тәуекелдерін талдау және бағалау, оларды басқару жөніндегі шараларды әзірлеу</a:t>
          </a:r>
          <a:endParaRPr lang="ru-RU" sz="1800" kern="12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dgm:t>
    </dgm:pt>
    <dgm:pt modelId="{33274D43-DAF3-4FF5-9D00-6AA31E139861}" type="parTrans" cxnId="{157EBA35-E102-4D46-9C8B-E224C2B19376}">
      <dgm:prSet/>
      <dgm:spPr/>
      <dgm:t>
        <a:bodyPr/>
        <a:lstStyle/>
        <a:p>
          <a:endParaRPr lang="ru-RU" sz="1800"/>
        </a:p>
      </dgm:t>
    </dgm:pt>
    <dgm:pt modelId="{69C59E6C-9A60-405C-8318-677F92C56AAC}" type="sibTrans" cxnId="{157EBA35-E102-4D46-9C8B-E224C2B19376}">
      <dgm:prSet custT="1"/>
      <dgm:spPr>
        <a:ln w="44450" cmpd="sng">
          <a:solidFill>
            <a:schemeClr val="tx2">
              <a:lumMod val="60000"/>
              <a:lumOff val="40000"/>
            </a:schemeClr>
          </a:solidFill>
          <a:headEnd w="lg" len="lg"/>
          <a:tailEnd type="stealth" w="lg" len="lg"/>
        </a:ln>
      </dgm:spPr>
      <dgm:t>
        <a:bodyPr/>
        <a:lstStyle/>
        <a:p>
          <a:endParaRPr lang="ru-RU" sz="1800"/>
        </a:p>
      </dgm:t>
    </dgm:pt>
    <dgm:pt modelId="{38502137-E8CF-432E-B96C-EAF6D2C25CA4}">
      <dgm:prSet phldrT="[Текст]" custT="1"/>
      <dgm:spPr/>
      <dgm:t>
        <a:bodyPr/>
        <a:lstStyle/>
        <a:p>
          <a:r>
            <a:rPr lang="ru-RU" sz="1800" dirty="0">
              <a:latin typeface="Arial" panose="020B0604020202020204" pitchFamily="34" charset="0"/>
              <a:ea typeface="Calibri" panose="020F0502020204030204" pitchFamily="34" charset="0"/>
              <a:cs typeface="Times New Roman" panose="02020603050405020304" pitchFamily="18" charset="0"/>
            </a:rPr>
            <a:t>5. </a:t>
          </a:r>
          <a:r>
            <a:rPr lang="kk-KZ" sz="1800" dirty="0">
              <a:latin typeface="Arial" panose="020B0604020202020204" pitchFamily="34" charset="0"/>
              <a:cs typeface="Times New Roman" panose="02020603050405020304" pitchFamily="18" charset="0"/>
            </a:rPr>
            <a:t>Басшылық тарапынан ішкі аудиттер және талдау жүргізу</a:t>
          </a:r>
          <a:endParaRPr lang="ru-RU" sz="1800" dirty="0">
            <a:solidFill>
              <a:schemeClr val="accent1">
                <a:lumMod val="50000"/>
              </a:schemeClr>
            </a:solidFill>
          </a:endParaRPr>
        </a:p>
      </dgm:t>
    </dgm:pt>
    <dgm:pt modelId="{551BBD40-183B-4097-8A4E-BE91A008759A}" type="parTrans" cxnId="{0E05AE39-DF9F-449C-80C4-36A2C0231CE2}">
      <dgm:prSet/>
      <dgm:spPr/>
      <dgm:t>
        <a:bodyPr/>
        <a:lstStyle/>
        <a:p>
          <a:endParaRPr lang="ru-RU" sz="1800"/>
        </a:p>
      </dgm:t>
    </dgm:pt>
    <dgm:pt modelId="{302C006D-FB64-4686-AAC2-540BBD5226EF}" type="sibTrans" cxnId="{0E05AE39-DF9F-449C-80C4-36A2C0231CE2}">
      <dgm:prSet custT="1"/>
      <dgm:spPr>
        <a:ln w="44450" cmpd="sng">
          <a:solidFill>
            <a:schemeClr val="tx2">
              <a:lumMod val="60000"/>
              <a:lumOff val="40000"/>
            </a:schemeClr>
          </a:solidFill>
          <a:headEnd w="lg" len="lg"/>
          <a:tailEnd type="stealth" w="lg" len="lg"/>
        </a:ln>
      </dgm:spPr>
      <dgm:t>
        <a:bodyPr/>
        <a:lstStyle/>
        <a:p>
          <a:endParaRPr lang="ru-RU" sz="1800"/>
        </a:p>
      </dgm:t>
    </dgm:pt>
    <dgm:pt modelId="{81617304-9309-406A-9CC9-2A3515843592}">
      <dgm:prSet phldrT="[Текст]" custT="1"/>
      <dgm:spPr/>
      <dgm:t>
        <a:bodyPr/>
        <a:lstStyle/>
        <a:p>
          <a:r>
            <a:rPr lang="ru-RU" sz="1800" dirty="0">
              <a:latin typeface="Arial" panose="020B0604020202020204" pitchFamily="34" charset="0"/>
              <a:ea typeface="Calibri" panose="020F0502020204030204" pitchFamily="34" charset="0"/>
              <a:cs typeface="Times New Roman" panose="02020603050405020304" pitchFamily="18" charset="0"/>
            </a:rPr>
            <a:t>4. </a:t>
          </a:r>
          <a:r>
            <a:rPr lang="kk-KZ" sz="1800" dirty="0">
              <a:latin typeface="Arial" panose="020B0604020202020204" pitchFamily="34" charset="0"/>
              <a:cs typeface="Times New Roman" panose="02020603050405020304" pitchFamily="18" charset="0"/>
            </a:rPr>
            <a:t>Саясаттарды, рәсімдерді, нұсқаулықтарды әзірлеу және бизнес-процестерді түзету</a:t>
          </a:r>
          <a:endParaRPr lang="ru-RU" sz="1800" dirty="0">
            <a:solidFill>
              <a:schemeClr val="accent1">
                <a:lumMod val="50000"/>
              </a:schemeClr>
            </a:solidFill>
          </a:endParaRPr>
        </a:p>
      </dgm:t>
    </dgm:pt>
    <dgm:pt modelId="{72CB53E3-BEFF-4847-99FE-6E65090C1827}" type="parTrans" cxnId="{EB432CFE-D6B7-4E9E-AE36-96DC14724062}">
      <dgm:prSet/>
      <dgm:spPr/>
      <dgm:t>
        <a:bodyPr/>
        <a:lstStyle/>
        <a:p>
          <a:endParaRPr lang="ru-RU" sz="1800"/>
        </a:p>
      </dgm:t>
    </dgm:pt>
    <dgm:pt modelId="{2EA0FDB3-B21A-454C-B27D-67A8681E299A}" type="sibTrans" cxnId="{EB432CFE-D6B7-4E9E-AE36-96DC14724062}">
      <dgm:prSet custT="1"/>
      <dgm:spPr>
        <a:ln w="44450" cmpd="sng">
          <a:solidFill>
            <a:schemeClr val="tx2">
              <a:lumMod val="60000"/>
              <a:lumOff val="40000"/>
            </a:schemeClr>
          </a:solidFill>
          <a:headEnd w="lg" len="lg"/>
          <a:tailEnd type="stealth" w="lg" len="lg"/>
        </a:ln>
      </dgm:spPr>
      <dgm:t>
        <a:bodyPr/>
        <a:lstStyle/>
        <a:p>
          <a:endParaRPr lang="ru-RU" sz="1800"/>
        </a:p>
      </dgm:t>
    </dgm:pt>
    <dgm:pt modelId="{B740AAB5-8BDE-4D84-9FA5-631C1DE1E2FE}" type="pres">
      <dgm:prSet presAssocID="{576ACD8F-86CB-4236-A321-43F5282E2359}" presName="Name0" presStyleCnt="0">
        <dgm:presLayoutVars>
          <dgm:dir/>
          <dgm:resizeHandles val="exact"/>
        </dgm:presLayoutVars>
      </dgm:prSet>
      <dgm:spPr/>
    </dgm:pt>
    <dgm:pt modelId="{3E727332-FE82-493C-8A4F-ED7F826014A3}" type="pres">
      <dgm:prSet presAssocID="{CAAB045E-D719-4454-94E7-A5C2A4585D13}" presName="node" presStyleLbl="node1" presStyleIdx="0" presStyleCnt="6">
        <dgm:presLayoutVars>
          <dgm:bulletEnabled val="1"/>
        </dgm:presLayoutVars>
      </dgm:prSet>
      <dgm:spPr/>
    </dgm:pt>
    <dgm:pt modelId="{B092778F-D38B-4BA9-A277-AC1D99C4ADEA}" type="pres">
      <dgm:prSet presAssocID="{E0F99CC8-6E2A-48E5-A7FF-731446AE3293}" presName="sibTrans" presStyleLbl="sibTrans1D1" presStyleIdx="0" presStyleCnt="5"/>
      <dgm:spPr/>
    </dgm:pt>
    <dgm:pt modelId="{DE2F667E-7C38-4B36-9954-A181A4DE7287}" type="pres">
      <dgm:prSet presAssocID="{E0F99CC8-6E2A-48E5-A7FF-731446AE3293}" presName="connectorText" presStyleLbl="sibTrans1D1" presStyleIdx="0" presStyleCnt="5"/>
      <dgm:spPr/>
    </dgm:pt>
    <dgm:pt modelId="{257B8114-8349-44D4-A0A9-CC9F607BF440}" type="pres">
      <dgm:prSet presAssocID="{562D1546-7E0F-48D1-B786-80B26DED4698}" presName="node" presStyleLbl="node1" presStyleIdx="1" presStyleCnt="6">
        <dgm:presLayoutVars>
          <dgm:bulletEnabled val="1"/>
        </dgm:presLayoutVars>
      </dgm:prSet>
      <dgm:spPr/>
    </dgm:pt>
    <dgm:pt modelId="{C35EC3D1-DC1F-4DE4-BB9C-B934BE780AE8}" type="pres">
      <dgm:prSet presAssocID="{69C59E6C-9A60-405C-8318-677F92C56AAC}" presName="sibTrans" presStyleLbl="sibTrans1D1" presStyleIdx="1" presStyleCnt="5"/>
      <dgm:spPr/>
    </dgm:pt>
    <dgm:pt modelId="{64F44865-26EF-4AE9-AE0C-537654879CE5}" type="pres">
      <dgm:prSet presAssocID="{69C59E6C-9A60-405C-8318-677F92C56AAC}" presName="connectorText" presStyleLbl="sibTrans1D1" presStyleIdx="1" presStyleCnt="5"/>
      <dgm:spPr/>
    </dgm:pt>
    <dgm:pt modelId="{18360FAE-CE9B-4B27-A774-13AF2149E6B4}" type="pres">
      <dgm:prSet presAssocID="{A0E5F4ED-A921-4AD3-95E6-ED14E67DF80D}" presName="node" presStyleLbl="node1" presStyleIdx="2" presStyleCnt="6">
        <dgm:presLayoutVars>
          <dgm:bulletEnabled val="1"/>
        </dgm:presLayoutVars>
      </dgm:prSet>
      <dgm:spPr/>
    </dgm:pt>
    <dgm:pt modelId="{9B1F3847-BD39-4CEB-BC97-D6BD0A728468}" type="pres">
      <dgm:prSet presAssocID="{89AAC09D-A3A8-4B6B-A243-EDE25492E9C0}" presName="sibTrans" presStyleLbl="sibTrans1D1" presStyleIdx="2" presStyleCnt="5"/>
      <dgm:spPr/>
    </dgm:pt>
    <dgm:pt modelId="{29875917-B273-4CD2-BAB3-E64994659CCA}" type="pres">
      <dgm:prSet presAssocID="{89AAC09D-A3A8-4B6B-A243-EDE25492E9C0}" presName="connectorText" presStyleLbl="sibTrans1D1" presStyleIdx="2" presStyleCnt="5"/>
      <dgm:spPr/>
    </dgm:pt>
    <dgm:pt modelId="{1F3C3CA5-F6D9-49FB-9B58-03BD66AD46B5}" type="pres">
      <dgm:prSet presAssocID="{81617304-9309-406A-9CC9-2A3515843592}" presName="node" presStyleLbl="node1" presStyleIdx="3" presStyleCnt="6">
        <dgm:presLayoutVars>
          <dgm:bulletEnabled val="1"/>
        </dgm:presLayoutVars>
      </dgm:prSet>
      <dgm:spPr/>
    </dgm:pt>
    <dgm:pt modelId="{3ABE8709-452A-4EF1-AF29-F665680F15A9}" type="pres">
      <dgm:prSet presAssocID="{2EA0FDB3-B21A-454C-B27D-67A8681E299A}" presName="sibTrans" presStyleLbl="sibTrans1D1" presStyleIdx="3" presStyleCnt="5"/>
      <dgm:spPr/>
    </dgm:pt>
    <dgm:pt modelId="{86CA7A6F-43D0-414C-B271-A4200F3B1337}" type="pres">
      <dgm:prSet presAssocID="{2EA0FDB3-B21A-454C-B27D-67A8681E299A}" presName="connectorText" presStyleLbl="sibTrans1D1" presStyleIdx="3" presStyleCnt="5"/>
      <dgm:spPr/>
    </dgm:pt>
    <dgm:pt modelId="{366D9A7A-B2AA-4AD4-B68D-CF4219F7E902}" type="pres">
      <dgm:prSet presAssocID="{38502137-E8CF-432E-B96C-EAF6D2C25CA4}" presName="node" presStyleLbl="node1" presStyleIdx="4" presStyleCnt="6">
        <dgm:presLayoutVars>
          <dgm:bulletEnabled val="1"/>
        </dgm:presLayoutVars>
      </dgm:prSet>
      <dgm:spPr/>
    </dgm:pt>
    <dgm:pt modelId="{39BCE33B-EB27-40CF-BB91-843B1EEE4F46}" type="pres">
      <dgm:prSet presAssocID="{302C006D-FB64-4686-AAC2-540BBD5226EF}" presName="sibTrans" presStyleLbl="sibTrans1D1" presStyleIdx="4" presStyleCnt="5"/>
      <dgm:spPr/>
    </dgm:pt>
    <dgm:pt modelId="{D04667F2-6578-477C-A81B-3E1197AF8C91}" type="pres">
      <dgm:prSet presAssocID="{302C006D-FB64-4686-AAC2-540BBD5226EF}" presName="connectorText" presStyleLbl="sibTrans1D1" presStyleIdx="4" presStyleCnt="5"/>
      <dgm:spPr/>
    </dgm:pt>
    <dgm:pt modelId="{7793707F-A4BE-4490-981C-A1615BC8EAE0}" type="pres">
      <dgm:prSet presAssocID="{52561048-0FE9-40A1-B72F-65C5B82CC67B}" presName="node" presStyleLbl="node1" presStyleIdx="5" presStyleCnt="6">
        <dgm:presLayoutVars>
          <dgm:bulletEnabled val="1"/>
        </dgm:presLayoutVars>
      </dgm:prSet>
      <dgm:spPr/>
    </dgm:pt>
  </dgm:ptLst>
  <dgm:cxnLst>
    <dgm:cxn modelId="{4E24E701-F411-4FAD-8E21-3E7CB045B70D}" type="presOf" srcId="{E0F99CC8-6E2A-48E5-A7FF-731446AE3293}" destId="{DE2F667E-7C38-4B36-9954-A181A4DE7287}" srcOrd="1" destOrd="0" presId="urn:microsoft.com/office/officeart/2005/8/layout/bProcess3"/>
    <dgm:cxn modelId="{B51DC113-2A7D-4721-A794-0A57B396E59E}" type="presOf" srcId="{2EA0FDB3-B21A-454C-B27D-67A8681E299A}" destId="{3ABE8709-452A-4EF1-AF29-F665680F15A9}" srcOrd="0" destOrd="0" presId="urn:microsoft.com/office/officeart/2005/8/layout/bProcess3"/>
    <dgm:cxn modelId="{1193E413-0FDE-4E84-A898-E1F0045DA5A3}" type="presOf" srcId="{52561048-0FE9-40A1-B72F-65C5B82CC67B}" destId="{7793707F-A4BE-4490-981C-A1615BC8EAE0}" srcOrd="0" destOrd="0" presId="urn:microsoft.com/office/officeart/2005/8/layout/bProcess3"/>
    <dgm:cxn modelId="{EC815217-3B8A-4849-8217-471419C8B50B}" type="presOf" srcId="{E0F99CC8-6E2A-48E5-A7FF-731446AE3293}" destId="{B092778F-D38B-4BA9-A277-AC1D99C4ADEA}" srcOrd="0" destOrd="0" presId="urn:microsoft.com/office/officeart/2005/8/layout/bProcess3"/>
    <dgm:cxn modelId="{7DD5E32A-FCB5-4A21-8762-AAAC4A9F1571}" type="presOf" srcId="{69C59E6C-9A60-405C-8318-677F92C56AAC}" destId="{C35EC3D1-DC1F-4DE4-BB9C-B934BE780AE8}" srcOrd="0" destOrd="0" presId="urn:microsoft.com/office/officeart/2005/8/layout/bProcess3"/>
    <dgm:cxn modelId="{157EBA35-E102-4D46-9C8B-E224C2B19376}" srcId="{576ACD8F-86CB-4236-A321-43F5282E2359}" destId="{562D1546-7E0F-48D1-B786-80B26DED4698}" srcOrd="1" destOrd="0" parTransId="{33274D43-DAF3-4FF5-9D00-6AA31E139861}" sibTransId="{69C59E6C-9A60-405C-8318-677F92C56AAC}"/>
    <dgm:cxn modelId="{0E05AE39-DF9F-449C-80C4-36A2C0231CE2}" srcId="{576ACD8F-86CB-4236-A321-43F5282E2359}" destId="{38502137-E8CF-432E-B96C-EAF6D2C25CA4}" srcOrd="4" destOrd="0" parTransId="{551BBD40-183B-4097-8A4E-BE91A008759A}" sibTransId="{302C006D-FB64-4686-AAC2-540BBD5226EF}"/>
    <dgm:cxn modelId="{05DE143B-0AF0-4375-9BFA-02F9874856D3}" srcId="{576ACD8F-86CB-4236-A321-43F5282E2359}" destId="{A0E5F4ED-A921-4AD3-95E6-ED14E67DF80D}" srcOrd="2" destOrd="0" parTransId="{7B13101E-4CD3-4AB1-9B17-905A542189BE}" sibTransId="{89AAC09D-A3A8-4B6B-A243-EDE25492E9C0}"/>
    <dgm:cxn modelId="{56DD3246-5E45-4E0C-B569-A37E00B1F291}" type="presOf" srcId="{576ACD8F-86CB-4236-A321-43F5282E2359}" destId="{B740AAB5-8BDE-4D84-9FA5-631C1DE1E2FE}" srcOrd="0" destOrd="0" presId="urn:microsoft.com/office/officeart/2005/8/layout/bProcess3"/>
    <dgm:cxn modelId="{3ADC0047-F7C6-47E7-ADE2-182C12D5F8F2}" type="presOf" srcId="{CAAB045E-D719-4454-94E7-A5C2A4585D13}" destId="{3E727332-FE82-493C-8A4F-ED7F826014A3}" srcOrd="0" destOrd="0" presId="urn:microsoft.com/office/officeart/2005/8/layout/bProcess3"/>
    <dgm:cxn modelId="{4CDABA4E-9809-490B-B900-72D088D2E046}" type="presOf" srcId="{562D1546-7E0F-48D1-B786-80B26DED4698}" destId="{257B8114-8349-44D4-A0A9-CC9F607BF440}" srcOrd="0" destOrd="0" presId="urn:microsoft.com/office/officeart/2005/8/layout/bProcess3"/>
    <dgm:cxn modelId="{44F2574F-E286-48BF-87E5-B43C56CD6FEF}" type="presOf" srcId="{A0E5F4ED-A921-4AD3-95E6-ED14E67DF80D}" destId="{18360FAE-CE9B-4B27-A774-13AF2149E6B4}" srcOrd="0" destOrd="0" presId="urn:microsoft.com/office/officeart/2005/8/layout/bProcess3"/>
    <dgm:cxn modelId="{B607B98A-88EB-4459-B6BD-59386A8F22AF}" type="presOf" srcId="{89AAC09D-A3A8-4B6B-A243-EDE25492E9C0}" destId="{29875917-B273-4CD2-BAB3-E64994659CCA}" srcOrd="1" destOrd="0" presId="urn:microsoft.com/office/officeart/2005/8/layout/bProcess3"/>
    <dgm:cxn modelId="{22EEC39C-2325-4408-A5A4-AC09BF91CD75}" srcId="{576ACD8F-86CB-4236-A321-43F5282E2359}" destId="{CAAB045E-D719-4454-94E7-A5C2A4585D13}" srcOrd="0" destOrd="0" parTransId="{10B3ABDC-2F35-48E0-A371-CB6D11D96444}" sibTransId="{E0F99CC8-6E2A-48E5-A7FF-731446AE3293}"/>
    <dgm:cxn modelId="{918537A7-1746-4911-BDDE-A2256ECB68C4}" type="presOf" srcId="{302C006D-FB64-4686-AAC2-540BBD5226EF}" destId="{D04667F2-6578-477C-A81B-3E1197AF8C91}" srcOrd="1" destOrd="0" presId="urn:microsoft.com/office/officeart/2005/8/layout/bProcess3"/>
    <dgm:cxn modelId="{AE0CC4C2-4154-4398-B1CD-21C1EBA82A02}" srcId="{576ACD8F-86CB-4236-A321-43F5282E2359}" destId="{52561048-0FE9-40A1-B72F-65C5B82CC67B}" srcOrd="5" destOrd="0" parTransId="{CB6BB640-5D43-45FF-B34D-604CDB7DD544}" sibTransId="{8B214E30-4E85-4746-91D5-42727F7E99ED}"/>
    <dgm:cxn modelId="{9B2826C8-2BCF-4E65-9728-CF710CE96860}" type="presOf" srcId="{38502137-E8CF-432E-B96C-EAF6D2C25CA4}" destId="{366D9A7A-B2AA-4AD4-B68D-CF4219F7E902}" srcOrd="0" destOrd="0" presId="urn:microsoft.com/office/officeart/2005/8/layout/bProcess3"/>
    <dgm:cxn modelId="{01A813CB-0945-4167-AEB2-E78EC04972F6}" type="presOf" srcId="{2EA0FDB3-B21A-454C-B27D-67A8681E299A}" destId="{86CA7A6F-43D0-414C-B271-A4200F3B1337}" srcOrd="1" destOrd="0" presId="urn:microsoft.com/office/officeart/2005/8/layout/bProcess3"/>
    <dgm:cxn modelId="{32823FCD-C5ED-49BF-99DC-85B82C86C229}" type="presOf" srcId="{81617304-9309-406A-9CC9-2A3515843592}" destId="{1F3C3CA5-F6D9-49FB-9B58-03BD66AD46B5}" srcOrd="0" destOrd="0" presId="urn:microsoft.com/office/officeart/2005/8/layout/bProcess3"/>
    <dgm:cxn modelId="{E51E31EA-8F8C-4BFA-9BA8-7B8999872436}" type="presOf" srcId="{89AAC09D-A3A8-4B6B-A243-EDE25492E9C0}" destId="{9B1F3847-BD39-4CEB-BC97-D6BD0A728468}" srcOrd="0" destOrd="0" presId="urn:microsoft.com/office/officeart/2005/8/layout/bProcess3"/>
    <dgm:cxn modelId="{11DC92EA-59C0-4A95-914E-A578F7AB45EC}" type="presOf" srcId="{69C59E6C-9A60-405C-8318-677F92C56AAC}" destId="{64F44865-26EF-4AE9-AE0C-537654879CE5}" srcOrd="1" destOrd="0" presId="urn:microsoft.com/office/officeart/2005/8/layout/bProcess3"/>
    <dgm:cxn modelId="{B90826F1-F258-451E-BC50-7EFFD25BF976}" type="presOf" srcId="{302C006D-FB64-4686-AAC2-540BBD5226EF}" destId="{39BCE33B-EB27-40CF-BB91-843B1EEE4F46}" srcOrd="0" destOrd="0" presId="urn:microsoft.com/office/officeart/2005/8/layout/bProcess3"/>
    <dgm:cxn modelId="{EB432CFE-D6B7-4E9E-AE36-96DC14724062}" srcId="{576ACD8F-86CB-4236-A321-43F5282E2359}" destId="{81617304-9309-406A-9CC9-2A3515843592}" srcOrd="3" destOrd="0" parTransId="{72CB53E3-BEFF-4847-99FE-6E65090C1827}" sibTransId="{2EA0FDB3-B21A-454C-B27D-67A8681E299A}"/>
    <dgm:cxn modelId="{713921ED-E2F0-497B-97B7-BF0BE65A8368}" type="presParOf" srcId="{B740AAB5-8BDE-4D84-9FA5-631C1DE1E2FE}" destId="{3E727332-FE82-493C-8A4F-ED7F826014A3}" srcOrd="0" destOrd="0" presId="urn:microsoft.com/office/officeart/2005/8/layout/bProcess3"/>
    <dgm:cxn modelId="{F4546739-754E-469F-91E6-544EEA9F7B12}" type="presParOf" srcId="{B740AAB5-8BDE-4D84-9FA5-631C1DE1E2FE}" destId="{B092778F-D38B-4BA9-A277-AC1D99C4ADEA}" srcOrd="1" destOrd="0" presId="urn:microsoft.com/office/officeart/2005/8/layout/bProcess3"/>
    <dgm:cxn modelId="{946A91E0-A869-460D-8EED-7DCA374D105F}" type="presParOf" srcId="{B092778F-D38B-4BA9-A277-AC1D99C4ADEA}" destId="{DE2F667E-7C38-4B36-9954-A181A4DE7287}" srcOrd="0" destOrd="0" presId="urn:microsoft.com/office/officeart/2005/8/layout/bProcess3"/>
    <dgm:cxn modelId="{0B65E3D8-F4AA-4219-A720-CAF97DE06AB6}" type="presParOf" srcId="{B740AAB5-8BDE-4D84-9FA5-631C1DE1E2FE}" destId="{257B8114-8349-44D4-A0A9-CC9F607BF440}" srcOrd="2" destOrd="0" presId="urn:microsoft.com/office/officeart/2005/8/layout/bProcess3"/>
    <dgm:cxn modelId="{3A32CF79-400D-4871-9160-F27ADFA0DA75}" type="presParOf" srcId="{B740AAB5-8BDE-4D84-9FA5-631C1DE1E2FE}" destId="{C35EC3D1-DC1F-4DE4-BB9C-B934BE780AE8}" srcOrd="3" destOrd="0" presId="urn:microsoft.com/office/officeart/2005/8/layout/bProcess3"/>
    <dgm:cxn modelId="{D71251B5-A683-4C1E-AFB8-70CE8733F1F4}" type="presParOf" srcId="{C35EC3D1-DC1F-4DE4-BB9C-B934BE780AE8}" destId="{64F44865-26EF-4AE9-AE0C-537654879CE5}" srcOrd="0" destOrd="0" presId="urn:microsoft.com/office/officeart/2005/8/layout/bProcess3"/>
    <dgm:cxn modelId="{96C84FA1-8313-4E46-A3E8-321454D678C5}" type="presParOf" srcId="{B740AAB5-8BDE-4D84-9FA5-631C1DE1E2FE}" destId="{18360FAE-CE9B-4B27-A774-13AF2149E6B4}" srcOrd="4" destOrd="0" presId="urn:microsoft.com/office/officeart/2005/8/layout/bProcess3"/>
    <dgm:cxn modelId="{3934A75A-DDCD-4AAD-BCCA-3C597B6442A4}" type="presParOf" srcId="{B740AAB5-8BDE-4D84-9FA5-631C1DE1E2FE}" destId="{9B1F3847-BD39-4CEB-BC97-D6BD0A728468}" srcOrd="5" destOrd="0" presId="urn:microsoft.com/office/officeart/2005/8/layout/bProcess3"/>
    <dgm:cxn modelId="{2122A43D-C0BF-415B-8994-9E8832793D60}" type="presParOf" srcId="{9B1F3847-BD39-4CEB-BC97-D6BD0A728468}" destId="{29875917-B273-4CD2-BAB3-E64994659CCA}" srcOrd="0" destOrd="0" presId="urn:microsoft.com/office/officeart/2005/8/layout/bProcess3"/>
    <dgm:cxn modelId="{A45074AF-C66C-4531-A386-6A5CCED984F3}" type="presParOf" srcId="{B740AAB5-8BDE-4D84-9FA5-631C1DE1E2FE}" destId="{1F3C3CA5-F6D9-49FB-9B58-03BD66AD46B5}" srcOrd="6" destOrd="0" presId="urn:microsoft.com/office/officeart/2005/8/layout/bProcess3"/>
    <dgm:cxn modelId="{D7D66E91-CBBA-4C2A-9AEA-D7984D9EA9B8}" type="presParOf" srcId="{B740AAB5-8BDE-4D84-9FA5-631C1DE1E2FE}" destId="{3ABE8709-452A-4EF1-AF29-F665680F15A9}" srcOrd="7" destOrd="0" presId="urn:microsoft.com/office/officeart/2005/8/layout/bProcess3"/>
    <dgm:cxn modelId="{04FCE1DE-8586-4568-A8DB-BD044C976890}" type="presParOf" srcId="{3ABE8709-452A-4EF1-AF29-F665680F15A9}" destId="{86CA7A6F-43D0-414C-B271-A4200F3B1337}" srcOrd="0" destOrd="0" presId="urn:microsoft.com/office/officeart/2005/8/layout/bProcess3"/>
    <dgm:cxn modelId="{FA662727-DD53-43C5-97C8-29632EBB6B90}" type="presParOf" srcId="{B740AAB5-8BDE-4D84-9FA5-631C1DE1E2FE}" destId="{366D9A7A-B2AA-4AD4-B68D-CF4219F7E902}" srcOrd="8" destOrd="0" presId="urn:microsoft.com/office/officeart/2005/8/layout/bProcess3"/>
    <dgm:cxn modelId="{4F70A2B0-C427-4055-981A-34F4704FA772}" type="presParOf" srcId="{B740AAB5-8BDE-4D84-9FA5-631C1DE1E2FE}" destId="{39BCE33B-EB27-40CF-BB91-843B1EEE4F46}" srcOrd="9" destOrd="0" presId="urn:microsoft.com/office/officeart/2005/8/layout/bProcess3"/>
    <dgm:cxn modelId="{24FAC078-D640-4A47-A744-0545FE5DFFEC}" type="presParOf" srcId="{39BCE33B-EB27-40CF-BB91-843B1EEE4F46}" destId="{D04667F2-6578-477C-A81B-3E1197AF8C91}" srcOrd="0" destOrd="0" presId="urn:microsoft.com/office/officeart/2005/8/layout/bProcess3"/>
    <dgm:cxn modelId="{7290DC63-13F1-46E4-AE7B-9A74C8A2BB1B}" type="presParOf" srcId="{B740AAB5-8BDE-4D84-9FA5-631C1DE1E2FE}" destId="{7793707F-A4BE-4490-981C-A1615BC8EAE0}"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5061EA-96D1-48F1-A8B1-79051D09EEF1}"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480F312-0B1C-4287-8EB1-963CA2318EE2}">
      <dgm:prSet custT="1"/>
      <dgm:spPr/>
      <dgm:t>
        <a:bodyPr/>
        <a:lstStyle/>
        <a:p>
          <a:r>
            <a:rPr lang="kk-KZ" sz="1400" dirty="0">
              <a:latin typeface="Arial" panose="020B0604020202020204" pitchFamily="34" charset="0"/>
              <a:cs typeface="Arial" panose="020B0604020202020204" pitchFamily="34" charset="0"/>
            </a:rPr>
            <a:t>«Сыбайлас жемқорлыққа қарсы іс-қимыл туралы» ҚР Заңы</a:t>
          </a:r>
        </a:p>
        <a:p>
          <a:r>
            <a:rPr lang="ru-RU" sz="1400" dirty="0">
              <a:latin typeface="Arial" panose="020B0604020202020204" pitchFamily="34" charset="0"/>
              <a:cs typeface="Arial" panose="020B0604020202020204" pitchFamily="34" charset="0"/>
            </a:rPr>
            <a:t>(</a:t>
          </a:r>
          <a:r>
            <a:rPr lang="kk-KZ" sz="1400" dirty="0">
              <a:latin typeface="Arial" panose="020B0604020202020204" pitchFamily="34" charset="0"/>
              <a:cs typeface="Arial" panose="020B0604020202020204" pitchFamily="34" charset="0"/>
            </a:rPr>
            <a:t>16-бап, 3-т. «</a:t>
          </a:r>
          <a:r>
            <a:rPr lang="kk-KZ" sz="1400" dirty="0" err="1">
              <a:latin typeface="Arial" panose="020B0604020202020204" pitchFamily="34" charset="0"/>
              <a:cs typeface="Arial" panose="020B0604020202020204" pitchFamily="34" charset="0"/>
            </a:rPr>
            <a:t>квазимемлекеттік</a:t>
          </a:r>
          <a:r>
            <a:rPr lang="kk-KZ" sz="1400" dirty="0">
              <a:latin typeface="Arial" panose="020B0604020202020204" pitchFamily="34" charset="0"/>
              <a:cs typeface="Arial" panose="020B0604020202020204" pitchFamily="34" charset="0"/>
            </a:rPr>
            <a:t> сектор субъектілерінде  сыбайлас жемқорлыққа қарсы </a:t>
          </a:r>
          <a:r>
            <a:rPr lang="kk-KZ" sz="1400" dirty="0" err="1">
              <a:latin typeface="Arial" panose="020B0604020202020204" pitchFamily="34" charset="0"/>
              <a:cs typeface="Arial" panose="020B0604020202020204" pitchFamily="34" charset="0"/>
            </a:rPr>
            <a:t>комплаенс</a:t>
          </a:r>
          <a:r>
            <a:rPr lang="kk-KZ" sz="1400" dirty="0">
              <a:latin typeface="Arial" panose="020B0604020202020204" pitchFamily="34" charset="0"/>
              <a:cs typeface="Arial" panose="020B0604020202020204" pitchFamily="34" charset="0"/>
            </a:rPr>
            <a:t>-қызметтерінің функцияларын орындайтын құрылымдық бөлімшелер айқындалады»)</a:t>
          </a:r>
          <a:endParaRPr lang="en-US" sz="1400" dirty="0">
            <a:latin typeface="Arial" panose="020B0604020202020204" pitchFamily="34" charset="0"/>
            <a:cs typeface="Arial" panose="020B0604020202020204" pitchFamily="34" charset="0"/>
          </a:endParaRPr>
        </a:p>
      </dgm:t>
    </dgm:pt>
    <dgm:pt modelId="{4C2EAC18-6666-4820-A0BA-901BADCA3014}" type="parTrans" cxnId="{25111A38-D3A0-458D-8276-E540F5EE837B}">
      <dgm:prSet/>
      <dgm:spPr/>
      <dgm:t>
        <a:bodyPr/>
        <a:lstStyle/>
        <a:p>
          <a:endParaRPr lang="en-US" sz="1800"/>
        </a:p>
      </dgm:t>
    </dgm:pt>
    <dgm:pt modelId="{6CA8C483-B314-451A-A3C7-E3A0AA10009E}" type="sibTrans" cxnId="{25111A38-D3A0-458D-8276-E540F5EE837B}">
      <dgm:prSet/>
      <dgm:spPr/>
      <dgm:t>
        <a:bodyPr/>
        <a:lstStyle/>
        <a:p>
          <a:endParaRPr lang="en-US" sz="2400"/>
        </a:p>
      </dgm:t>
    </dgm:pt>
    <dgm:pt modelId="{2F97CF1A-49CB-4582-AD71-79331417AFE6}">
      <dgm:prSet custT="1"/>
      <dgm:spPr/>
      <dgm:t>
        <a:bodyPr/>
        <a:lstStyle/>
        <a:p>
          <a:r>
            <a:rPr lang="kk-KZ" sz="1400" b="0" dirty="0">
              <a:latin typeface="Arial" panose="020B0604020202020204" pitchFamily="34" charset="0"/>
              <a:cs typeface="Arial" panose="020B0604020202020204" pitchFamily="34" charset="0"/>
            </a:rPr>
            <a:t>Қазіргі уақытта 26000-нан астам </a:t>
          </a:r>
          <a:r>
            <a:rPr lang="kk-KZ" sz="1400" b="0" dirty="0" err="1">
              <a:latin typeface="Arial" panose="020B0604020202020204" pitchFamily="34" charset="0"/>
              <a:cs typeface="Arial" panose="020B0604020202020204" pitchFamily="34" charset="0"/>
            </a:rPr>
            <a:t>квазимемлекеттік</a:t>
          </a:r>
          <a:r>
            <a:rPr lang="kk-KZ" sz="1400" b="0" dirty="0">
              <a:latin typeface="Arial" panose="020B0604020202020204" pitchFamily="34" charset="0"/>
              <a:cs typeface="Arial" panose="020B0604020202020204" pitchFamily="34" charset="0"/>
            </a:rPr>
            <a:t> сектор субъектілері бар. Оның ішінде 6 мыңнан астамы </a:t>
          </a:r>
          <a:r>
            <a:rPr lang="kk-KZ" sz="1400" b="0" dirty="0" err="1">
              <a:latin typeface="Arial" panose="020B0604020202020204" pitchFamily="34" charset="0"/>
              <a:cs typeface="Arial" panose="020B0604020202020204" pitchFamily="34" charset="0"/>
            </a:rPr>
            <a:t>комплаенс</a:t>
          </a:r>
          <a:r>
            <a:rPr lang="kk-KZ" sz="1400" b="0" dirty="0">
              <a:latin typeface="Arial" panose="020B0604020202020204" pitchFamily="34" charset="0"/>
              <a:cs typeface="Arial" panose="020B0604020202020204" pitchFamily="34" charset="0"/>
            </a:rPr>
            <a:t>-қызметтерді енгізді.
(ОМО деңгейінде – 336, ЖАО – 5619, ұлттық компаниялар – 176)</a:t>
          </a:r>
          <a:endParaRPr lang="en-US" sz="1400" b="0" dirty="0">
            <a:latin typeface="Arial" panose="020B0604020202020204" pitchFamily="34" charset="0"/>
            <a:cs typeface="Arial" panose="020B0604020202020204" pitchFamily="34" charset="0"/>
          </a:endParaRPr>
        </a:p>
      </dgm:t>
    </dgm:pt>
    <dgm:pt modelId="{D4126A65-A93F-4CFE-B2DB-59AD05D0DA22}" type="parTrans" cxnId="{3DC7C9DA-AE58-4FBE-ABBA-E5505B4FF7CF}">
      <dgm:prSet/>
      <dgm:spPr/>
      <dgm:t>
        <a:bodyPr/>
        <a:lstStyle/>
        <a:p>
          <a:endParaRPr lang="en-US" sz="1800"/>
        </a:p>
      </dgm:t>
    </dgm:pt>
    <dgm:pt modelId="{482F2081-3380-4C8A-9F96-21E04ED93F94}" type="sibTrans" cxnId="{3DC7C9DA-AE58-4FBE-ABBA-E5505B4FF7CF}">
      <dgm:prSet/>
      <dgm:spPr/>
      <dgm:t>
        <a:bodyPr/>
        <a:lstStyle/>
        <a:p>
          <a:endParaRPr lang="en-US" sz="2400"/>
        </a:p>
      </dgm:t>
    </dgm:pt>
    <dgm:pt modelId="{F1E657BD-EFA3-4B04-A356-BB3138EBDC6D}" type="pres">
      <dgm:prSet presAssocID="{1C5061EA-96D1-48F1-A8B1-79051D09EEF1}" presName="root" presStyleCnt="0">
        <dgm:presLayoutVars>
          <dgm:dir/>
          <dgm:resizeHandles val="exact"/>
        </dgm:presLayoutVars>
      </dgm:prSet>
      <dgm:spPr/>
    </dgm:pt>
    <dgm:pt modelId="{00534A59-2162-47CA-A051-31B0F5913C31}" type="pres">
      <dgm:prSet presAssocID="{8480F312-0B1C-4287-8EB1-963CA2318EE2}" presName="compNode" presStyleCnt="0"/>
      <dgm:spPr/>
    </dgm:pt>
    <dgm:pt modelId="{8448F6B3-58AD-43F1-A031-A2EF7EE8649D}" type="pres">
      <dgm:prSet presAssocID="{8480F312-0B1C-4287-8EB1-963CA2318EE2}" presName="iconRect" presStyleLbl="node1" presStyleIdx="0" presStyleCnt="2" custLinFactNeighborX="-2940" custLinFactNeighborY="-55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Молоток судьи"/>
        </a:ext>
      </dgm:extLst>
    </dgm:pt>
    <dgm:pt modelId="{FF0C67E1-26D5-495F-9BEE-5EF961904324}" type="pres">
      <dgm:prSet presAssocID="{8480F312-0B1C-4287-8EB1-963CA2318EE2}" presName="spaceRect" presStyleCnt="0"/>
      <dgm:spPr/>
    </dgm:pt>
    <dgm:pt modelId="{39A0BEC0-70D6-4638-BA9F-2E99CACBD988}" type="pres">
      <dgm:prSet presAssocID="{8480F312-0B1C-4287-8EB1-963CA2318EE2}" presName="textRect" presStyleLbl="revTx" presStyleIdx="0" presStyleCnt="2" custScaleX="126741" custScaleY="112792" custLinFactNeighborX="3748" custLinFactNeighborY="-32014">
        <dgm:presLayoutVars>
          <dgm:chMax val="1"/>
          <dgm:chPref val="1"/>
        </dgm:presLayoutVars>
      </dgm:prSet>
      <dgm:spPr/>
    </dgm:pt>
    <dgm:pt modelId="{9B35ABEC-2729-4DE5-99FD-71CD3D8F0CEA}" type="pres">
      <dgm:prSet presAssocID="{6CA8C483-B314-451A-A3C7-E3A0AA10009E}" presName="sibTrans" presStyleCnt="0"/>
      <dgm:spPr/>
    </dgm:pt>
    <dgm:pt modelId="{DA8A39D5-E5B1-4B3A-8CE6-7A1DE6FD334F}" type="pres">
      <dgm:prSet presAssocID="{2F97CF1A-49CB-4582-AD71-79331417AFE6}" presName="compNode" presStyleCnt="0"/>
      <dgm:spPr/>
    </dgm:pt>
    <dgm:pt modelId="{96478E34-5F73-4619-A9D1-824657927A81}" type="pres">
      <dgm:prSet presAssocID="{2F97CF1A-49CB-4582-AD71-79331417AF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Здание"/>
        </a:ext>
      </dgm:extLst>
    </dgm:pt>
    <dgm:pt modelId="{E5B44510-F46F-4506-B9E8-61A3E3C6AB5D}" type="pres">
      <dgm:prSet presAssocID="{2F97CF1A-49CB-4582-AD71-79331417AFE6}" presName="spaceRect" presStyleCnt="0"/>
      <dgm:spPr/>
    </dgm:pt>
    <dgm:pt modelId="{85B56D16-70E2-45BB-8A33-79711B01B4B4}" type="pres">
      <dgm:prSet presAssocID="{2F97CF1A-49CB-4582-AD71-79331417AFE6}" presName="textRect" presStyleLbl="revTx" presStyleIdx="1" presStyleCnt="2" custScaleX="143420" custLinFactNeighborX="32" custLinFactNeighborY="-32803">
        <dgm:presLayoutVars>
          <dgm:chMax val="1"/>
          <dgm:chPref val="1"/>
        </dgm:presLayoutVars>
      </dgm:prSet>
      <dgm:spPr/>
    </dgm:pt>
  </dgm:ptLst>
  <dgm:cxnLst>
    <dgm:cxn modelId="{25111A38-D3A0-458D-8276-E540F5EE837B}" srcId="{1C5061EA-96D1-48F1-A8B1-79051D09EEF1}" destId="{8480F312-0B1C-4287-8EB1-963CA2318EE2}" srcOrd="0" destOrd="0" parTransId="{4C2EAC18-6666-4820-A0BA-901BADCA3014}" sibTransId="{6CA8C483-B314-451A-A3C7-E3A0AA10009E}"/>
    <dgm:cxn modelId="{D4235068-DBA0-40E7-AB84-2202A3C081B3}" type="presOf" srcId="{2F97CF1A-49CB-4582-AD71-79331417AFE6}" destId="{85B56D16-70E2-45BB-8A33-79711B01B4B4}" srcOrd="0" destOrd="0" presId="urn:microsoft.com/office/officeart/2018/2/layout/IconLabelList"/>
    <dgm:cxn modelId="{F63B59B8-E7C4-4DE9-81E5-B1CB3396EF6D}" type="presOf" srcId="{8480F312-0B1C-4287-8EB1-963CA2318EE2}" destId="{39A0BEC0-70D6-4638-BA9F-2E99CACBD988}" srcOrd="0" destOrd="0" presId="urn:microsoft.com/office/officeart/2018/2/layout/IconLabelList"/>
    <dgm:cxn modelId="{3DC7C9DA-AE58-4FBE-ABBA-E5505B4FF7CF}" srcId="{1C5061EA-96D1-48F1-A8B1-79051D09EEF1}" destId="{2F97CF1A-49CB-4582-AD71-79331417AFE6}" srcOrd="1" destOrd="0" parTransId="{D4126A65-A93F-4CFE-B2DB-59AD05D0DA22}" sibTransId="{482F2081-3380-4C8A-9F96-21E04ED93F94}"/>
    <dgm:cxn modelId="{6EB6BFE2-6A49-4037-8358-5AC9C2A59935}" type="presOf" srcId="{1C5061EA-96D1-48F1-A8B1-79051D09EEF1}" destId="{F1E657BD-EFA3-4B04-A356-BB3138EBDC6D}" srcOrd="0" destOrd="0" presId="urn:microsoft.com/office/officeart/2018/2/layout/IconLabelList"/>
    <dgm:cxn modelId="{089CBA84-FC05-4398-8BA6-92C1E17A6C7C}" type="presParOf" srcId="{F1E657BD-EFA3-4B04-A356-BB3138EBDC6D}" destId="{00534A59-2162-47CA-A051-31B0F5913C31}" srcOrd="0" destOrd="0" presId="urn:microsoft.com/office/officeart/2018/2/layout/IconLabelList"/>
    <dgm:cxn modelId="{9B8A953E-3C4A-468A-9C1D-E62E56CB6169}" type="presParOf" srcId="{00534A59-2162-47CA-A051-31B0F5913C31}" destId="{8448F6B3-58AD-43F1-A031-A2EF7EE8649D}" srcOrd="0" destOrd="0" presId="urn:microsoft.com/office/officeart/2018/2/layout/IconLabelList"/>
    <dgm:cxn modelId="{502F831D-8416-489E-B29E-80EFB460C1FE}" type="presParOf" srcId="{00534A59-2162-47CA-A051-31B0F5913C31}" destId="{FF0C67E1-26D5-495F-9BEE-5EF961904324}" srcOrd="1" destOrd="0" presId="urn:microsoft.com/office/officeart/2018/2/layout/IconLabelList"/>
    <dgm:cxn modelId="{DECA0E71-DDD5-4D11-B5CD-0A59B87686D8}" type="presParOf" srcId="{00534A59-2162-47CA-A051-31B0F5913C31}" destId="{39A0BEC0-70D6-4638-BA9F-2E99CACBD988}" srcOrd="2" destOrd="0" presId="urn:microsoft.com/office/officeart/2018/2/layout/IconLabelList"/>
    <dgm:cxn modelId="{044589AE-A6AB-40AD-8A5F-20B7BC1BC31F}" type="presParOf" srcId="{F1E657BD-EFA3-4B04-A356-BB3138EBDC6D}" destId="{9B35ABEC-2729-4DE5-99FD-71CD3D8F0CEA}" srcOrd="1" destOrd="0" presId="urn:microsoft.com/office/officeart/2018/2/layout/IconLabelList"/>
    <dgm:cxn modelId="{CD800477-D7FF-41C4-A9EC-47CB5C2D6DFF}" type="presParOf" srcId="{F1E657BD-EFA3-4B04-A356-BB3138EBDC6D}" destId="{DA8A39D5-E5B1-4B3A-8CE6-7A1DE6FD334F}" srcOrd="2" destOrd="0" presId="urn:microsoft.com/office/officeart/2018/2/layout/IconLabelList"/>
    <dgm:cxn modelId="{1B6CD195-9AA4-40D1-A12A-6199CA29E4BC}" type="presParOf" srcId="{DA8A39D5-E5B1-4B3A-8CE6-7A1DE6FD334F}" destId="{96478E34-5F73-4619-A9D1-824657927A81}" srcOrd="0" destOrd="0" presId="urn:microsoft.com/office/officeart/2018/2/layout/IconLabelList"/>
    <dgm:cxn modelId="{A8F3E784-E3C4-4CE3-92E9-953E2DEDC464}" type="presParOf" srcId="{DA8A39D5-E5B1-4B3A-8CE6-7A1DE6FD334F}" destId="{E5B44510-F46F-4506-B9E8-61A3E3C6AB5D}" srcOrd="1" destOrd="0" presId="urn:microsoft.com/office/officeart/2018/2/layout/IconLabelList"/>
    <dgm:cxn modelId="{BCB7B97B-FE03-4923-885C-4CA6037F0417}" type="presParOf" srcId="{DA8A39D5-E5B1-4B3A-8CE6-7A1DE6FD334F}" destId="{85B56D16-70E2-45BB-8A33-79711B01B4B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D94D64-EA98-4136-9B34-3086069DAF5E}" type="doc">
      <dgm:prSet loTypeId="urn:microsoft.com/office/officeart/2009/layout/CircleArrowProcess" loCatId="process" qsTypeId="urn:microsoft.com/office/officeart/2005/8/quickstyle/simple4" qsCatId="simple" csTypeId="urn:microsoft.com/office/officeart/2005/8/colors/accent1_2" csCatId="accent1" phldr="1"/>
      <dgm:spPr/>
      <dgm:t>
        <a:bodyPr/>
        <a:lstStyle/>
        <a:p>
          <a:endParaRPr lang="ru-RU"/>
        </a:p>
      </dgm:t>
    </dgm:pt>
    <dgm:pt modelId="{9AA63F9B-1EB3-4C72-947C-FC2D00BBE18D}">
      <dgm:prSet phldrT="[Текст]" custT="1"/>
      <dgm:spPr/>
      <dgm:t>
        <a:bodyPr/>
        <a:lstStyle/>
        <a:p>
          <a:r>
            <a:rPr lang="ru-RU" sz="4700" dirty="0"/>
            <a:t>1</a:t>
          </a:r>
        </a:p>
      </dgm:t>
    </dgm:pt>
    <dgm:pt modelId="{29C07295-C0C4-4D00-9F62-03466546299A}" type="parTrans" cxnId="{B7C88B3A-E1DC-4A0D-8555-921D11FB13CE}">
      <dgm:prSet/>
      <dgm:spPr/>
      <dgm:t>
        <a:bodyPr/>
        <a:lstStyle/>
        <a:p>
          <a:endParaRPr lang="ru-RU"/>
        </a:p>
      </dgm:t>
    </dgm:pt>
    <dgm:pt modelId="{6F7AE875-13DC-4F3F-8512-A37AB391CE1A}" type="sibTrans" cxnId="{B7C88B3A-E1DC-4A0D-8555-921D11FB13CE}">
      <dgm:prSet/>
      <dgm:spPr/>
      <dgm:t>
        <a:bodyPr/>
        <a:lstStyle/>
        <a:p>
          <a:endParaRPr lang="ru-RU"/>
        </a:p>
      </dgm:t>
    </dgm:pt>
    <dgm:pt modelId="{8357CE15-6859-4238-B0F6-2142BD7DB480}">
      <dgm:prSet phldrT="[Текст]"/>
      <dgm:spPr/>
      <dgm:t>
        <a:bodyPr/>
        <a:lstStyle/>
        <a:p>
          <a:r>
            <a:rPr lang="ru-RU" dirty="0"/>
            <a:t>2</a:t>
          </a:r>
        </a:p>
      </dgm:t>
    </dgm:pt>
    <dgm:pt modelId="{098022BF-73D3-4A6E-844B-19322CC1FFC7}" type="parTrans" cxnId="{4569AFB1-1E70-4C2C-B8D8-329E64003CE4}">
      <dgm:prSet/>
      <dgm:spPr/>
      <dgm:t>
        <a:bodyPr/>
        <a:lstStyle/>
        <a:p>
          <a:endParaRPr lang="ru-RU"/>
        </a:p>
      </dgm:t>
    </dgm:pt>
    <dgm:pt modelId="{94DC1EEB-71E9-4660-A09A-B67F79FFF0DB}" type="sibTrans" cxnId="{4569AFB1-1E70-4C2C-B8D8-329E64003CE4}">
      <dgm:prSet/>
      <dgm:spPr/>
      <dgm:t>
        <a:bodyPr/>
        <a:lstStyle/>
        <a:p>
          <a:endParaRPr lang="ru-RU"/>
        </a:p>
      </dgm:t>
    </dgm:pt>
    <dgm:pt modelId="{ED6638DE-9998-4062-8EAE-F5840A7E8301}">
      <dgm:prSet phldrT="[Текст]"/>
      <dgm:spPr/>
      <dgm:t>
        <a:bodyPr/>
        <a:lstStyle/>
        <a:p>
          <a:r>
            <a:rPr lang="ru-RU" dirty="0"/>
            <a:t>3</a:t>
          </a:r>
        </a:p>
      </dgm:t>
    </dgm:pt>
    <dgm:pt modelId="{D432021F-0139-43FC-835A-1B54626A6546}" type="parTrans" cxnId="{600396D9-2F1F-4414-A74E-5B8713B7F336}">
      <dgm:prSet/>
      <dgm:spPr/>
      <dgm:t>
        <a:bodyPr/>
        <a:lstStyle/>
        <a:p>
          <a:endParaRPr lang="ru-RU"/>
        </a:p>
      </dgm:t>
    </dgm:pt>
    <dgm:pt modelId="{8C781919-D0C5-45F4-8B98-73BC743E19CE}" type="sibTrans" cxnId="{600396D9-2F1F-4414-A74E-5B8713B7F336}">
      <dgm:prSet/>
      <dgm:spPr/>
      <dgm:t>
        <a:bodyPr/>
        <a:lstStyle/>
        <a:p>
          <a:endParaRPr lang="ru-RU"/>
        </a:p>
      </dgm:t>
    </dgm:pt>
    <dgm:pt modelId="{B3CB05CD-1A26-4E26-A4D4-2509DF86F996}" type="pres">
      <dgm:prSet presAssocID="{2ED94D64-EA98-4136-9B34-3086069DAF5E}" presName="Name0" presStyleCnt="0">
        <dgm:presLayoutVars>
          <dgm:chMax val="7"/>
          <dgm:chPref val="7"/>
          <dgm:dir/>
          <dgm:animLvl val="lvl"/>
        </dgm:presLayoutVars>
      </dgm:prSet>
      <dgm:spPr/>
    </dgm:pt>
    <dgm:pt modelId="{CC7F09A9-0759-4072-8999-3A939343C316}" type="pres">
      <dgm:prSet presAssocID="{9AA63F9B-1EB3-4C72-947C-FC2D00BBE18D}" presName="Accent1" presStyleCnt="0"/>
      <dgm:spPr/>
    </dgm:pt>
    <dgm:pt modelId="{03ED990D-0953-46EB-BC2E-85562A38261C}" type="pres">
      <dgm:prSet presAssocID="{9AA63F9B-1EB3-4C72-947C-FC2D00BBE18D}" presName="Accent" presStyleLbl="node1" presStyleIdx="0" presStyleCnt="3"/>
      <dgm:spPr/>
    </dgm:pt>
    <dgm:pt modelId="{758F0F66-4529-4ECC-A2A4-B9BF930A3383}" type="pres">
      <dgm:prSet presAssocID="{9AA63F9B-1EB3-4C72-947C-FC2D00BBE18D}" presName="Parent1" presStyleLbl="revTx" presStyleIdx="0" presStyleCnt="3">
        <dgm:presLayoutVars>
          <dgm:chMax val="1"/>
          <dgm:chPref val="1"/>
          <dgm:bulletEnabled val="1"/>
        </dgm:presLayoutVars>
      </dgm:prSet>
      <dgm:spPr/>
    </dgm:pt>
    <dgm:pt modelId="{BB5CC40A-85A9-46D8-B23A-276744615B3F}" type="pres">
      <dgm:prSet presAssocID="{8357CE15-6859-4238-B0F6-2142BD7DB480}" presName="Accent2" presStyleCnt="0"/>
      <dgm:spPr/>
    </dgm:pt>
    <dgm:pt modelId="{5EC87824-58B8-40FB-89D2-EE3D4015714B}" type="pres">
      <dgm:prSet presAssocID="{8357CE15-6859-4238-B0F6-2142BD7DB480}" presName="Accent" presStyleLbl="node1" presStyleIdx="1" presStyleCnt="3"/>
      <dgm:spPr/>
    </dgm:pt>
    <dgm:pt modelId="{DB4358D1-90BC-4F17-9740-89FF291784D3}" type="pres">
      <dgm:prSet presAssocID="{8357CE15-6859-4238-B0F6-2142BD7DB480}" presName="Parent2" presStyleLbl="revTx" presStyleIdx="1" presStyleCnt="3">
        <dgm:presLayoutVars>
          <dgm:chMax val="1"/>
          <dgm:chPref val="1"/>
          <dgm:bulletEnabled val="1"/>
        </dgm:presLayoutVars>
      </dgm:prSet>
      <dgm:spPr/>
    </dgm:pt>
    <dgm:pt modelId="{362E9ACA-66F1-45F4-9DD8-8C7B9F38BE75}" type="pres">
      <dgm:prSet presAssocID="{ED6638DE-9998-4062-8EAE-F5840A7E8301}" presName="Accent3" presStyleCnt="0"/>
      <dgm:spPr/>
    </dgm:pt>
    <dgm:pt modelId="{5503F60D-74A0-4249-8F0F-BCAA73FC7546}" type="pres">
      <dgm:prSet presAssocID="{ED6638DE-9998-4062-8EAE-F5840A7E8301}" presName="Accent" presStyleLbl="node1" presStyleIdx="2" presStyleCnt="3"/>
      <dgm:spPr/>
    </dgm:pt>
    <dgm:pt modelId="{10093C48-9E0F-4AF8-B410-1959D8C9A4C2}" type="pres">
      <dgm:prSet presAssocID="{ED6638DE-9998-4062-8EAE-F5840A7E8301}" presName="Parent3" presStyleLbl="revTx" presStyleIdx="2" presStyleCnt="3">
        <dgm:presLayoutVars>
          <dgm:chMax val="1"/>
          <dgm:chPref val="1"/>
          <dgm:bulletEnabled val="1"/>
        </dgm:presLayoutVars>
      </dgm:prSet>
      <dgm:spPr/>
    </dgm:pt>
  </dgm:ptLst>
  <dgm:cxnLst>
    <dgm:cxn modelId="{DBFD9124-286C-4F58-8F13-28FBE7F3C7D7}" type="presOf" srcId="{2ED94D64-EA98-4136-9B34-3086069DAF5E}" destId="{B3CB05CD-1A26-4E26-A4D4-2509DF86F996}" srcOrd="0" destOrd="0" presId="urn:microsoft.com/office/officeart/2009/layout/CircleArrowProcess"/>
    <dgm:cxn modelId="{7B070B2D-CCAF-4703-BF85-605714CAAE25}" type="presOf" srcId="{9AA63F9B-1EB3-4C72-947C-FC2D00BBE18D}" destId="{758F0F66-4529-4ECC-A2A4-B9BF930A3383}" srcOrd="0" destOrd="0" presId="urn:microsoft.com/office/officeart/2009/layout/CircleArrowProcess"/>
    <dgm:cxn modelId="{B7C88B3A-E1DC-4A0D-8555-921D11FB13CE}" srcId="{2ED94D64-EA98-4136-9B34-3086069DAF5E}" destId="{9AA63F9B-1EB3-4C72-947C-FC2D00BBE18D}" srcOrd="0" destOrd="0" parTransId="{29C07295-C0C4-4D00-9F62-03466546299A}" sibTransId="{6F7AE875-13DC-4F3F-8512-A37AB391CE1A}"/>
    <dgm:cxn modelId="{24FB214B-6062-4164-BB96-4F4DFC68A1B6}" type="presOf" srcId="{8357CE15-6859-4238-B0F6-2142BD7DB480}" destId="{DB4358D1-90BC-4F17-9740-89FF291784D3}" srcOrd="0" destOrd="0" presId="urn:microsoft.com/office/officeart/2009/layout/CircleArrowProcess"/>
    <dgm:cxn modelId="{AA139796-AF2D-4CA8-BBE2-62280B853264}" type="presOf" srcId="{ED6638DE-9998-4062-8EAE-F5840A7E8301}" destId="{10093C48-9E0F-4AF8-B410-1959D8C9A4C2}" srcOrd="0" destOrd="0" presId="urn:microsoft.com/office/officeart/2009/layout/CircleArrowProcess"/>
    <dgm:cxn modelId="{4569AFB1-1E70-4C2C-B8D8-329E64003CE4}" srcId="{2ED94D64-EA98-4136-9B34-3086069DAF5E}" destId="{8357CE15-6859-4238-B0F6-2142BD7DB480}" srcOrd="1" destOrd="0" parTransId="{098022BF-73D3-4A6E-844B-19322CC1FFC7}" sibTransId="{94DC1EEB-71E9-4660-A09A-B67F79FFF0DB}"/>
    <dgm:cxn modelId="{600396D9-2F1F-4414-A74E-5B8713B7F336}" srcId="{2ED94D64-EA98-4136-9B34-3086069DAF5E}" destId="{ED6638DE-9998-4062-8EAE-F5840A7E8301}" srcOrd="2" destOrd="0" parTransId="{D432021F-0139-43FC-835A-1B54626A6546}" sibTransId="{8C781919-D0C5-45F4-8B98-73BC743E19CE}"/>
    <dgm:cxn modelId="{2F6F1D4F-7C5B-41D8-90E7-0B5E3B91384F}" type="presParOf" srcId="{B3CB05CD-1A26-4E26-A4D4-2509DF86F996}" destId="{CC7F09A9-0759-4072-8999-3A939343C316}" srcOrd="0" destOrd="0" presId="urn:microsoft.com/office/officeart/2009/layout/CircleArrowProcess"/>
    <dgm:cxn modelId="{52D901A4-AE86-4692-BA48-F91141A05063}" type="presParOf" srcId="{CC7F09A9-0759-4072-8999-3A939343C316}" destId="{03ED990D-0953-46EB-BC2E-85562A38261C}" srcOrd="0" destOrd="0" presId="urn:microsoft.com/office/officeart/2009/layout/CircleArrowProcess"/>
    <dgm:cxn modelId="{1E77BEF1-B82B-4211-A92B-9904B0066D78}" type="presParOf" srcId="{B3CB05CD-1A26-4E26-A4D4-2509DF86F996}" destId="{758F0F66-4529-4ECC-A2A4-B9BF930A3383}" srcOrd="1" destOrd="0" presId="urn:microsoft.com/office/officeart/2009/layout/CircleArrowProcess"/>
    <dgm:cxn modelId="{B15BAB30-65BB-4E51-9492-139407302065}" type="presParOf" srcId="{B3CB05CD-1A26-4E26-A4D4-2509DF86F996}" destId="{BB5CC40A-85A9-46D8-B23A-276744615B3F}" srcOrd="2" destOrd="0" presId="urn:microsoft.com/office/officeart/2009/layout/CircleArrowProcess"/>
    <dgm:cxn modelId="{C4AAB724-48B2-439C-A80E-03F64D256E1F}" type="presParOf" srcId="{BB5CC40A-85A9-46D8-B23A-276744615B3F}" destId="{5EC87824-58B8-40FB-89D2-EE3D4015714B}" srcOrd="0" destOrd="0" presId="urn:microsoft.com/office/officeart/2009/layout/CircleArrowProcess"/>
    <dgm:cxn modelId="{FB1E682C-F991-4FC1-8405-16D5FD83D3F9}" type="presParOf" srcId="{B3CB05CD-1A26-4E26-A4D4-2509DF86F996}" destId="{DB4358D1-90BC-4F17-9740-89FF291784D3}" srcOrd="3" destOrd="0" presId="urn:microsoft.com/office/officeart/2009/layout/CircleArrowProcess"/>
    <dgm:cxn modelId="{4E38B9ED-15A8-4DE8-A2C0-1178225AD51C}" type="presParOf" srcId="{B3CB05CD-1A26-4E26-A4D4-2509DF86F996}" destId="{362E9ACA-66F1-45F4-9DD8-8C7B9F38BE75}" srcOrd="4" destOrd="0" presId="urn:microsoft.com/office/officeart/2009/layout/CircleArrowProcess"/>
    <dgm:cxn modelId="{E4108A8B-F98B-42F9-A0F3-FFA008469C8B}" type="presParOf" srcId="{362E9ACA-66F1-45F4-9DD8-8C7B9F38BE75}" destId="{5503F60D-74A0-4249-8F0F-BCAA73FC7546}" srcOrd="0" destOrd="0" presId="urn:microsoft.com/office/officeart/2009/layout/CircleArrowProcess"/>
    <dgm:cxn modelId="{D21570EA-0B9F-42C7-A1EA-4FC623F28068}" type="presParOf" srcId="{B3CB05CD-1A26-4E26-A4D4-2509DF86F996}" destId="{10093C48-9E0F-4AF8-B410-1959D8C9A4C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1956B-28AE-4FAE-A55D-CEDA3A862E05}">
      <dsp:nvSpPr>
        <dsp:cNvPr id="0" name=""/>
        <dsp:cNvSpPr/>
      </dsp:nvSpPr>
      <dsp:spPr>
        <a:xfrm>
          <a:off x="-5162791" y="-790828"/>
          <a:ext cx="6148100" cy="6148100"/>
        </a:xfrm>
        <a:prstGeom prst="blockArc">
          <a:avLst>
            <a:gd name="adj1" fmla="val 18900000"/>
            <a:gd name="adj2" fmla="val 2700000"/>
            <a:gd name="adj3" fmla="val 35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643930-96A2-46A2-B496-CF963DE18FA7}">
      <dsp:nvSpPr>
        <dsp:cNvPr id="0" name=""/>
        <dsp:cNvSpPr/>
      </dsp:nvSpPr>
      <dsp:spPr>
        <a:xfrm>
          <a:off x="515902" y="351068"/>
          <a:ext cx="7543960" cy="702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7611"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ISO 37001 </a:t>
          </a:r>
          <a:r>
            <a:rPr lang="kk-KZ" sz="1500" kern="1200" dirty="0">
              <a:solidFill>
                <a:schemeClr val="bg1"/>
              </a:solidFill>
              <a:latin typeface="Arial" panose="020B0604020202020204" pitchFamily="34" charset="0"/>
              <a:cs typeface="Arial" panose="020B0604020202020204" pitchFamily="34" charset="0"/>
            </a:rPr>
            <a:t>«Сыбайлас жемқорлыққа қарсы менеджменті жүйесі» және </a:t>
          </a:r>
          <a:r>
            <a:rPr lang="en-US" sz="1500" kern="1200" dirty="0">
              <a:solidFill>
                <a:schemeClr val="bg1"/>
              </a:solidFill>
              <a:latin typeface="Arial" panose="020B0604020202020204" pitchFamily="34" charset="0"/>
              <a:cs typeface="Arial" panose="020B0604020202020204" pitchFamily="34" charset="0"/>
            </a:rPr>
            <a:t>ISO 19600 </a:t>
          </a:r>
          <a:r>
            <a:rPr lang="kk-KZ" sz="1500" kern="1200" dirty="0">
              <a:solidFill>
                <a:schemeClr val="bg1"/>
              </a:solidFill>
              <a:latin typeface="Arial" panose="020B0604020202020204" pitchFamily="34" charset="0"/>
              <a:cs typeface="Arial" panose="020B0604020202020204" pitchFamily="34" charset="0"/>
            </a:rPr>
            <a:t>«</a:t>
          </a:r>
          <a:r>
            <a:rPr lang="kk-KZ" sz="1500" kern="1200" dirty="0" err="1">
              <a:solidFill>
                <a:schemeClr val="bg1"/>
              </a:solidFill>
              <a:latin typeface="Arial" panose="020B0604020202020204" pitchFamily="34" charset="0"/>
              <a:cs typeface="Arial" panose="020B0604020202020204" pitchFamily="34" charset="0"/>
            </a:rPr>
            <a:t>Комплаенс</a:t>
          </a:r>
          <a:r>
            <a:rPr lang="kk-KZ" sz="1500" kern="1200" dirty="0">
              <a:solidFill>
                <a:schemeClr val="bg1"/>
              </a:solidFill>
              <a:latin typeface="Arial" panose="020B0604020202020204" pitchFamily="34" charset="0"/>
              <a:cs typeface="Arial" panose="020B0604020202020204" pitchFamily="34" charset="0"/>
            </a:rPr>
            <a:t> менеджмент жүйесі» халықаралық стандарттары</a:t>
          </a:r>
          <a:r>
            <a:rPr lang="ru-RU" sz="1500" kern="1200" dirty="0">
              <a:solidFill>
                <a:schemeClr val="bg1"/>
              </a:solidFill>
              <a:latin typeface="Arial" panose="020B0604020202020204" pitchFamily="34" charset="0"/>
              <a:cs typeface="Arial" panose="020B0604020202020204" pitchFamily="34" charset="0"/>
            </a:rPr>
            <a:t>»</a:t>
          </a:r>
          <a:endParaRPr lang="ru-RU" sz="1500" kern="1200" dirty="0">
            <a:solidFill>
              <a:schemeClr val="bg1"/>
            </a:solidFill>
          </a:endParaRPr>
        </a:p>
      </dsp:txBody>
      <dsp:txXfrm>
        <a:off x="515902" y="351068"/>
        <a:ext cx="7543960" cy="702501"/>
      </dsp:txXfrm>
    </dsp:sp>
    <dsp:sp modelId="{CA7ACEFA-F07A-403F-9787-231D062A54D2}">
      <dsp:nvSpPr>
        <dsp:cNvPr id="0" name=""/>
        <dsp:cNvSpPr/>
      </dsp:nvSpPr>
      <dsp:spPr>
        <a:xfrm>
          <a:off x="76839" y="263255"/>
          <a:ext cx="878127" cy="878127"/>
        </a:xfrm>
        <a:prstGeom prst="ellipse">
          <a:avLst/>
        </a:prstGeom>
        <a:blipFill rotWithShape="0">
          <a:blip xmlns:r="http://schemas.openxmlformats.org/officeDocument/2006/relationships" r:embed="rId1"/>
          <a:srcRect/>
          <a:stretch>
            <a:fillRect l="-10000" r="-10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2260A8-E097-4908-BD97-B0CF1916A9F6}">
      <dsp:nvSpPr>
        <dsp:cNvPr id="0" name=""/>
        <dsp:cNvSpPr/>
      </dsp:nvSpPr>
      <dsp:spPr>
        <a:xfrm>
          <a:off x="918663" y="1405003"/>
          <a:ext cx="7141200" cy="702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7611" tIns="38100" rIns="38100" bIns="38100" numCol="1" spcCol="1270" anchor="ctr" anchorCtr="0">
          <a:noAutofit/>
        </a:bodyPr>
        <a:lstStyle/>
        <a:p>
          <a:pPr marL="0" lvl="0" indent="0" algn="l" defTabSz="666750">
            <a:lnSpc>
              <a:spcPct val="90000"/>
            </a:lnSpc>
            <a:spcBef>
              <a:spcPct val="0"/>
            </a:spcBef>
            <a:spcAft>
              <a:spcPct val="35000"/>
            </a:spcAft>
            <a:buNone/>
          </a:pPr>
          <a:r>
            <a:rPr lang="kk-KZ" sz="1500" kern="1200" dirty="0">
              <a:solidFill>
                <a:schemeClr val="bg1"/>
              </a:solidFill>
              <a:latin typeface="Arial" panose="020B0604020202020204" pitchFamily="34" charset="0"/>
              <a:cs typeface="Arial" panose="020B0604020202020204" pitchFamily="34" charset="0"/>
            </a:rPr>
            <a:t>ЭЫДҰ-ның Сыбайлас жемқорлыққа қарсы </a:t>
          </a:r>
          <a:r>
            <a:rPr lang="kk-KZ" sz="1500" kern="1200" dirty="0" err="1">
              <a:solidFill>
                <a:schemeClr val="bg1"/>
              </a:solidFill>
              <a:latin typeface="Arial" panose="020B0604020202020204" pitchFamily="34" charset="0"/>
              <a:cs typeface="Arial" panose="020B0604020202020204" pitchFamily="34" charset="0"/>
            </a:rPr>
            <a:t>комплаенс</a:t>
          </a:r>
          <a:r>
            <a:rPr lang="kk-KZ" sz="1500" kern="1200" dirty="0">
              <a:solidFill>
                <a:schemeClr val="bg1"/>
              </a:solidFill>
              <a:latin typeface="Arial" panose="020B0604020202020204" pitchFamily="34" charset="0"/>
              <a:cs typeface="Arial" panose="020B0604020202020204" pitchFamily="34" charset="0"/>
            </a:rPr>
            <a:t>-бақылауды дамыту жөніндегі ұсынымдары</a:t>
          </a:r>
          <a:endParaRPr lang="ru-RU" sz="1500" kern="1200" dirty="0">
            <a:solidFill>
              <a:schemeClr val="bg1"/>
            </a:solidFill>
          </a:endParaRPr>
        </a:p>
      </dsp:txBody>
      <dsp:txXfrm>
        <a:off x="918663" y="1405003"/>
        <a:ext cx="7141200" cy="702501"/>
      </dsp:txXfrm>
    </dsp:sp>
    <dsp:sp modelId="{13C2E03A-2042-4E32-8B60-F03B838832D1}">
      <dsp:nvSpPr>
        <dsp:cNvPr id="0" name=""/>
        <dsp:cNvSpPr/>
      </dsp:nvSpPr>
      <dsp:spPr>
        <a:xfrm>
          <a:off x="479599" y="1317190"/>
          <a:ext cx="878127" cy="878127"/>
        </a:xfrm>
        <a:prstGeom prst="ellipse">
          <a:avLst/>
        </a:prstGeom>
        <a:blipFill rotWithShape="0">
          <a:blip xmlns:r="http://schemas.openxmlformats.org/officeDocument/2006/relationships" r:embed="rId2"/>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EC64BB-2D90-45B2-89F7-327D1FF105FF}">
      <dsp:nvSpPr>
        <dsp:cNvPr id="0" name=""/>
        <dsp:cNvSpPr/>
      </dsp:nvSpPr>
      <dsp:spPr>
        <a:xfrm>
          <a:off x="918663" y="2458938"/>
          <a:ext cx="7141200" cy="702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7611" tIns="38100" rIns="38100" bIns="38100" numCol="1" spcCol="1270" anchor="ctr" anchorCtr="0">
          <a:noAutofit/>
        </a:bodyPr>
        <a:lstStyle/>
        <a:p>
          <a:pPr marL="0" lvl="0" indent="0" algn="l" defTabSz="666750">
            <a:lnSpc>
              <a:spcPct val="90000"/>
            </a:lnSpc>
            <a:spcBef>
              <a:spcPct val="0"/>
            </a:spcBef>
            <a:spcAft>
              <a:spcPct val="35000"/>
            </a:spcAft>
            <a:buNone/>
          </a:pPr>
          <a:r>
            <a:rPr lang="kk-KZ" sz="1500" kern="1200" dirty="0">
              <a:solidFill>
                <a:schemeClr val="bg1"/>
              </a:solidFill>
              <a:latin typeface="Arial" panose="020B0604020202020204" pitchFamily="34" charset="0"/>
              <a:cs typeface="Arial" panose="020B0604020202020204" pitchFamily="34" charset="0"/>
            </a:rPr>
            <a:t>Ақшаны жылыстатуға, терроризмді қаржыландыруға қарсы күрестің халықаралық стандарттары (ФАТФ)</a:t>
          </a:r>
          <a:endParaRPr lang="ru-RU" sz="1500" kern="1200" dirty="0">
            <a:solidFill>
              <a:schemeClr val="bg1"/>
            </a:solidFill>
          </a:endParaRPr>
        </a:p>
      </dsp:txBody>
      <dsp:txXfrm>
        <a:off x="918663" y="2458938"/>
        <a:ext cx="7141200" cy="702501"/>
      </dsp:txXfrm>
    </dsp:sp>
    <dsp:sp modelId="{C5D254AC-D576-49BF-B96F-0F703A86BD02}">
      <dsp:nvSpPr>
        <dsp:cNvPr id="0" name=""/>
        <dsp:cNvSpPr/>
      </dsp:nvSpPr>
      <dsp:spPr>
        <a:xfrm>
          <a:off x="479599" y="2371126"/>
          <a:ext cx="878127" cy="878127"/>
        </a:xfrm>
        <a:prstGeom prst="ellipse">
          <a:avLst/>
        </a:prstGeom>
        <a:blipFill rotWithShape="0">
          <a:blip xmlns:r="http://schemas.openxmlformats.org/officeDocument/2006/relationships" r:embed="rId3"/>
          <a:srcRect/>
          <a:stretch>
            <a:fillRect l="-50000" r="-50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F1E7E-B791-40EF-8575-AAE70DEB8286}">
      <dsp:nvSpPr>
        <dsp:cNvPr id="0" name=""/>
        <dsp:cNvSpPr/>
      </dsp:nvSpPr>
      <dsp:spPr>
        <a:xfrm>
          <a:off x="515902" y="3512874"/>
          <a:ext cx="7543960" cy="702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7611" tIns="40640" rIns="40640" bIns="40640" numCol="1" spcCol="1270" anchor="ctr" anchorCtr="0">
          <a:noAutofit/>
        </a:bodyPr>
        <a:lstStyle/>
        <a:p>
          <a:pPr marL="0" lvl="0" indent="0" algn="l" defTabSz="711200">
            <a:lnSpc>
              <a:spcPct val="90000"/>
            </a:lnSpc>
            <a:spcBef>
              <a:spcPct val="0"/>
            </a:spcBef>
            <a:spcAft>
              <a:spcPct val="35000"/>
            </a:spcAft>
            <a:buNone/>
          </a:pPr>
          <a:r>
            <a:rPr lang="kk-KZ" sz="1600" kern="1200" dirty="0" err="1">
              <a:solidFill>
                <a:prstClr val="white"/>
              </a:solidFill>
              <a:latin typeface="Arial" panose="020B0604020202020204" pitchFamily="34" charset="0"/>
              <a:ea typeface="+mn-ea"/>
              <a:cs typeface="Arial" panose="020B0604020202020204" pitchFamily="34" charset="0"/>
            </a:rPr>
            <a:t>Комплаенс</a:t>
          </a:r>
          <a:r>
            <a:rPr lang="kk-KZ" sz="1600" kern="1200" dirty="0">
              <a:solidFill>
                <a:prstClr val="white"/>
              </a:solidFill>
              <a:latin typeface="Arial" panose="020B0604020202020204" pitchFamily="34" charset="0"/>
              <a:ea typeface="+mn-ea"/>
              <a:cs typeface="Arial" panose="020B0604020202020204" pitchFamily="34" charset="0"/>
            </a:rPr>
            <a:t> құру бойынша Ұлттық әдістемелік ұсыныстар (АҚШ, Ұлыбритания, Ресей)</a:t>
          </a:r>
          <a:endParaRPr lang="ru-RU" sz="2400" kern="1200" dirty="0">
            <a:solidFill>
              <a:prstClr val="white"/>
            </a:solidFill>
            <a:latin typeface="Arial" panose="020B0604020202020204" pitchFamily="34" charset="0"/>
            <a:ea typeface="+mn-ea"/>
            <a:cs typeface="Arial" panose="020B0604020202020204" pitchFamily="34" charset="0"/>
          </a:endParaRPr>
        </a:p>
      </dsp:txBody>
      <dsp:txXfrm>
        <a:off x="515902" y="3512874"/>
        <a:ext cx="7543960" cy="702501"/>
      </dsp:txXfrm>
    </dsp:sp>
    <dsp:sp modelId="{E83B12D3-16AF-44FE-AEF7-024ABB094866}">
      <dsp:nvSpPr>
        <dsp:cNvPr id="0" name=""/>
        <dsp:cNvSpPr/>
      </dsp:nvSpPr>
      <dsp:spPr>
        <a:xfrm>
          <a:off x="76839" y="3425061"/>
          <a:ext cx="878127" cy="878127"/>
        </a:xfrm>
        <a:prstGeom prst="ellipse">
          <a:avLst/>
        </a:prstGeom>
        <a:blipFill rotWithShape="0">
          <a:blip xmlns:r="http://schemas.openxmlformats.org/officeDocument/2006/relationships" r:embed="rId4"/>
          <a:srcRect/>
          <a:stretch>
            <a:fillRect l="-3000" r="-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2778F-D38B-4BA9-A277-AC1D99C4ADEA}">
      <dsp:nvSpPr>
        <dsp:cNvPr id="0" name=""/>
        <dsp:cNvSpPr/>
      </dsp:nvSpPr>
      <dsp:spPr>
        <a:xfrm>
          <a:off x="3127052" y="893067"/>
          <a:ext cx="687129" cy="91440"/>
        </a:xfrm>
        <a:custGeom>
          <a:avLst/>
          <a:gdLst/>
          <a:ahLst/>
          <a:cxnLst/>
          <a:rect l="0" t="0" r="0" b="0"/>
          <a:pathLst>
            <a:path>
              <a:moveTo>
                <a:pt x="0" y="45720"/>
              </a:moveTo>
              <a:lnTo>
                <a:pt x="687129" y="45720"/>
              </a:lnTo>
            </a:path>
          </a:pathLst>
        </a:custGeom>
        <a:noFill/>
        <a:ln w="44450" cap="flat" cmpd="sng" algn="ctr">
          <a:solidFill>
            <a:schemeClr val="tx2">
              <a:lumMod val="60000"/>
              <a:lumOff val="40000"/>
            </a:schemeClr>
          </a:solidFill>
          <a:prstDash val="solid"/>
          <a:miter lim="800000"/>
          <a:headEnd w="lg" len="lg"/>
          <a:tailEnd type="stealth"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p>
      </dsp:txBody>
      <dsp:txXfrm>
        <a:off x="3452673" y="935199"/>
        <a:ext cx="35886" cy="7177"/>
      </dsp:txXfrm>
    </dsp:sp>
    <dsp:sp modelId="{3E727332-FE82-493C-8A4F-ED7F826014A3}">
      <dsp:nvSpPr>
        <dsp:cNvPr id="0" name=""/>
        <dsp:cNvSpPr/>
      </dsp:nvSpPr>
      <dsp:spPr>
        <a:xfrm>
          <a:off x="8289" y="2618"/>
          <a:ext cx="3120562" cy="18723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Arial" panose="020B0604020202020204" pitchFamily="34" charset="0"/>
              <a:ea typeface="Calibri" panose="020F0502020204030204" pitchFamily="34" charset="0"/>
              <a:cs typeface="Times New Roman" panose="02020603050405020304" pitchFamily="18" charset="0"/>
            </a:rPr>
            <a:t>1. </a:t>
          </a:r>
          <a:r>
            <a:rPr lang="kk-KZ" sz="1800" kern="1200" dirty="0">
              <a:latin typeface="Arial" panose="020B0604020202020204" pitchFamily="34" charset="0"/>
              <a:cs typeface="Times New Roman" panose="02020603050405020304" pitchFamily="18" charset="0"/>
            </a:rPr>
            <a:t>Қолданыстағы басқару жүйесін талдау және ұйымның сыбайлас жемқорлыққа қарсы саясатын әзірлеу</a:t>
          </a:r>
          <a:endParaRPr lang="ru-RU" sz="1800" kern="1200" dirty="0">
            <a:solidFill>
              <a:schemeClr val="accent1">
                <a:lumMod val="50000"/>
              </a:schemeClr>
            </a:solidFill>
          </a:endParaRPr>
        </a:p>
      </dsp:txBody>
      <dsp:txXfrm>
        <a:off x="8289" y="2618"/>
        <a:ext cx="3120562" cy="1872337"/>
      </dsp:txXfrm>
    </dsp:sp>
    <dsp:sp modelId="{C35EC3D1-DC1F-4DE4-BB9C-B934BE780AE8}">
      <dsp:nvSpPr>
        <dsp:cNvPr id="0" name=""/>
        <dsp:cNvSpPr/>
      </dsp:nvSpPr>
      <dsp:spPr>
        <a:xfrm>
          <a:off x="6965343" y="893067"/>
          <a:ext cx="687129" cy="91440"/>
        </a:xfrm>
        <a:custGeom>
          <a:avLst/>
          <a:gdLst/>
          <a:ahLst/>
          <a:cxnLst/>
          <a:rect l="0" t="0" r="0" b="0"/>
          <a:pathLst>
            <a:path>
              <a:moveTo>
                <a:pt x="0" y="45720"/>
              </a:moveTo>
              <a:lnTo>
                <a:pt x="687129" y="45720"/>
              </a:lnTo>
            </a:path>
          </a:pathLst>
        </a:custGeom>
        <a:noFill/>
        <a:ln w="44450" cap="flat" cmpd="sng" algn="ctr">
          <a:solidFill>
            <a:schemeClr val="tx2">
              <a:lumMod val="60000"/>
              <a:lumOff val="40000"/>
            </a:schemeClr>
          </a:solidFill>
          <a:prstDash val="solid"/>
          <a:miter lim="800000"/>
          <a:headEnd w="lg" len="lg"/>
          <a:tailEnd type="stealth"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a:off x="7290965" y="935199"/>
        <a:ext cx="35886" cy="7177"/>
      </dsp:txXfrm>
    </dsp:sp>
    <dsp:sp modelId="{257B8114-8349-44D4-A0A9-CC9F607BF440}">
      <dsp:nvSpPr>
        <dsp:cNvPr id="0" name=""/>
        <dsp:cNvSpPr/>
      </dsp:nvSpPr>
      <dsp:spPr>
        <a:xfrm>
          <a:off x="3846581" y="2618"/>
          <a:ext cx="3120562" cy="18723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2. </a:t>
          </a:r>
          <a:r>
            <a:rPr lang="kk-KZ" sz="1800" kern="1200" dirty="0">
              <a:solidFill>
                <a:schemeClr val="bg1"/>
              </a:solidFill>
              <a:latin typeface="Arial" panose="020B0604020202020204" pitchFamily="34" charset="0"/>
              <a:cs typeface="Times New Roman" panose="02020603050405020304" pitchFamily="18" charset="0"/>
            </a:rPr>
            <a:t>Сыбайлас жемқорлық тәуекелдерін талдау және бағалау, оларды басқару жөніндегі шараларды әзірлеу</a:t>
          </a:r>
          <a:endParaRPr lang="ru-RU" sz="1800" kern="12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dsp:txBody>
      <dsp:txXfrm>
        <a:off x="3846581" y="2618"/>
        <a:ext cx="3120562" cy="1872337"/>
      </dsp:txXfrm>
    </dsp:sp>
    <dsp:sp modelId="{9B1F3847-BD39-4CEB-BC97-D6BD0A728468}">
      <dsp:nvSpPr>
        <dsp:cNvPr id="0" name=""/>
        <dsp:cNvSpPr/>
      </dsp:nvSpPr>
      <dsp:spPr>
        <a:xfrm>
          <a:off x="1568570" y="1873156"/>
          <a:ext cx="7676583" cy="687129"/>
        </a:xfrm>
        <a:custGeom>
          <a:avLst/>
          <a:gdLst/>
          <a:ahLst/>
          <a:cxnLst/>
          <a:rect l="0" t="0" r="0" b="0"/>
          <a:pathLst>
            <a:path>
              <a:moveTo>
                <a:pt x="7676583" y="0"/>
              </a:moveTo>
              <a:lnTo>
                <a:pt x="7676583" y="360664"/>
              </a:lnTo>
              <a:lnTo>
                <a:pt x="0" y="360664"/>
              </a:lnTo>
              <a:lnTo>
                <a:pt x="0" y="687129"/>
              </a:lnTo>
            </a:path>
          </a:pathLst>
        </a:custGeom>
        <a:noFill/>
        <a:ln w="44450" cap="flat" cmpd="sng" algn="ctr">
          <a:solidFill>
            <a:schemeClr val="tx2">
              <a:lumMod val="60000"/>
              <a:lumOff val="40000"/>
            </a:schemeClr>
          </a:solidFill>
          <a:prstDash val="solid"/>
          <a:miter lim="800000"/>
          <a:headEnd w="lg" len="lg"/>
          <a:tailEnd type="stealth"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a:off x="5214110" y="2213132"/>
        <a:ext cx="385503" cy="7177"/>
      </dsp:txXfrm>
    </dsp:sp>
    <dsp:sp modelId="{18360FAE-CE9B-4B27-A774-13AF2149E6B4}">
      <dsp:nvSpPr>
        <dsp:cNvPr id="0" name=""/>
        <dsp:cNvSpPr/>
      </dsp:nvSpPr>
      <dsp:spPr>
        <a:xfrm>
          <a:off x="7684872" y="2618"/>
          <a:ext cx="3120562" cy="18723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Arial" panose="020B0604020202020204" pitchFamily="34" charset="0"/>
              <a:ea typeface="Calibri" panose="020F0502020204030204" pitchFamily="34" charset="0"/>
              <a:cs typeface="Times New Roman" panose="02020603050405020304" pitchFamily="18" charset="0"/>
            </a:rPr>
            <a:t>3. </a:t>
          </a:r>
          <a:r>
            <a:rPr lang="kk-KZ" sz="1800" kern="1200" dirty="0">
              <a:latin typeface="Arial" panose="020B0604020202020204" pitchFamily="34" charset="0"/>
              <a:cs typeface="Times New Roman" panose="02020603050405020304" pitchFamily="18" charset="0"/>
            </a:rPr>
            <a:t>Сыбайлас жемқорлықтың мәні мен тәуекелдеріне қатысты ішкі құжаттаманы әзірлеу</a:t>
          </a:r>
          <a:endParaRPr lang="ru-RU" sz="1800" kern="1200" dirty="0">
            <a:solidFill>
              <a:schemeClr val="accent1">
                <a:lumMod val="50000"/>
              </a:schemeClr>
            </a:solidFill>
          </a:endParaRPr>
        </a:p>
      </dsp:txBody>
      <dsp:txXfrm>
        <a:off x="7684872" y="2618"/>
        <a:ext cx="3120562" cy="1872337"/>
      </dsp:txXfrm>
    </dsp:sp>
    <dsp:sp modelId="{3ABE8709-452A-4EF1-AF29-F665680F15A9}">
      <dsp:nvSpPr>
        <dsp:cNvPr id="0" name=""/>
        <dsp:cNvSpPr/>
      </dsp:nvSpPr>
      <dsp:spPr>
        <a:xfrm>
          <a:off x="3127052" y="3483134"/>
          <a:ext cx="687129" cy="91440"/>
        </a:xfrm>
        <a:custGeom>
          <a:avLst/>
          <a:gdLst/>
          <a:ahLst/>
          <a:cxnLst/>
          <a:rect l="0" t="0" r="0" b="0"/>
          <a:pathLst>
            <a:path>
              <a:moveTo>
                <a:pt x="0" y="45720"/>
              </a:moveTo>
              <a:lnTo>
                <a:pt x="687129" y="45720"/>
              </a:lnTo>
            </a:path>
          </a:pathLst>
        </a:custGeom>
        <a:noFill/>
        <a:ln w="44450" cap="flat" cmpd="sng" algn="ctr">
          <a:solidFill>
            <a:schemeClr val="tx2">
              <a:lumMod val="60000"/>
              <a:lumOff val="40000"/>
            </a:schemeClr>
          </a:solidFill>
          <a:prstDash val="solid"/>
          <a:miter lim="800000"/>
          <a:headEnd w="lg" len="lg"/>
          <a:tailEnd type="stealth"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a:off x="3452673" y="3525265"/>
        <a:ext cx="35886" cy="7177"/>
      </dsp:txXfrm>
    </dsp:sp>
    <dsp:sp modelId="{1F3C3CA5-F6D9-49FB-9B58-03BD66AD46B5}">
      <dsp:nvSpPr>
        <dsp:cNvPr id="0" name=""/>
        <dsp:cNvSpPr/>
      </dsp:nvSpPr>
      <dsp:spPr>
        <a:xfrm>
          <a:off x="8289" y="2592685"/>
          <a:ext cx="3120562" cy="18723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Arial" panose="020B0604020202020204" pitchFamily="34" charset="0"/>
              <a:ea typeface="Calibri" panose="020F0502020204030204" pitchFamily="34" charset="0"/>
              <a:cs typeface="Times New Roman" panose="02020603050405020304" pitchFamily="18" charset="0"/>
            </a:rPr>
            <a:t>4. </a:t>
          </a:r>
          <a:r>
            <a:rPr lang="kk-KZ" sz="1800" kern="1200" dirty="0">
              <a:latin typeface="Arial" panose="020B0604020202020204" pitchFamily="34" charset="0"/>
              <a:cs typeface="Times New Roman" panose="02020603050405020304" pitchFamily="18" charset="0"/>
            </a:rPr>
            <a:t>Саясаттарды, рәсімдерді, нұсқаулықтарды әзірлеу және бизнес-процестерді түзету</a:t>
          </a:r>
          <a:endParaRPr lang="ru-RU" sz="1800" kern="1200" dirty="0">
            <a:solidFill>
              <a:schemeClr val="accent1">
                <a:lumMod val="50000"/>
              </a:schemeClr>
            </a:solidFill>
          </a:endParaRPr>
        </a:p>
      </dsp:txBody>
      <dsp:txXfrm>
        <a:off x="8289" y="2592685"/>
        <a:ext cx="3120562" cy="1872337"/>
      </dsp:txXfrm>
    </dsp:sp>
    <dsp:sp modelId="{39BCE33B-EB27-40CF-BB91-843B1EEE4F46}">
      <dsp:nvSpPr>
        <dsp:cNvPr id="0" name=""/>
        <dsp:cNvSpPr/>
      </dsp:nvSpPr>
      <dsp:spPr>
        <a:xfrm>
          <a:off x="6965343" y="3483134"/>
          <a:ext cx="687129" cy="91440"/>
        </a:xfrm>
        <a:custGeom>
          <a:avLst/>
          <a:gdLst/>
          <a:ahLst/>
          <a:cxnLst/>
          <a:rect l="0" t="0" r="0" b="0"/>
          <a:pathLst>
            <a:path>
              <a:moveTo>
                <a:pt x="0" y="45720"/>
              </a:moveTo>
              <a:lnTo>
                <a:pt x="687129" y="45720"/>
              </a:lnTo>
            </a:path>
          </a:pathLst>
        </a:custGeom>
        <a:noFill/>
        <a:ln w="44450" cap="flat" cmpd="sng" algn="ctr">
          <a:solidFill>
            <a:schemeClr val="tx2">
              <a:lumMod val="60000"/>
              <a:lumOff val="40000"/>
            </a:schemeClr>
          </a:solidFill>
          <a:prstDash val="solid"/>
          <a:miter lim="800000"/>
          <a:headEnd w="lg" len="lg"/>
          <a:tailEnd type="stealth"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a:off x="7290965" y="3525265"/>
        <a:ext cx="35886" cy="7177"/>
      </dsp:txXfrm>
    </dsp:sp>
    <dsp:sp modelId="{366D9A7A-B2AA-4AD4-B68D-CF4219F7E902}">
      <dsp:nvSpPr>
        <dsp:cNvPr id="0" name=""/>
        <dsp:cNvSpPr/>
      </dsp:nvSpPr>
      <dsp:spPr>
        <a:xfrm>
          <a:off x="3846581" y="2592685"/>
          <a:ext cx="3120562" cy="18723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Arial" panose="020B0604020202020204" pitchFamily="34" charset="0"/>
              <a:ea typeface="Calibri" panose="020F0502020204030204" pitchFamily="34" charset="0"/>
              <a:cs typeface="Times New Roman" panose="02020603050405020304" pitchFamily="18" charset="0"/>
            </a:rPr>
            <a:t>5. </a:t>
          </a:r>
          <a:r>
            <a:rPr lang="kk-KZ" sz="1800" kern="1200" dirty="0">
              <a:latin typeface="Arial" panose="020B0604020202020204" pitchFamily="34" charset="0"/>
              <a:cs typeface="Times New Roman" panose="02020603050405020304" pitchFamily="18" charset="0"/>
            </a:rPr>
            <a:t>Басшылық тарапынан ішкі аудиттер және талдау жүргізу</a:t>
          </a:r>
          <a:endParaRPr lang="ru-RU" sz="1800" kern="1200" dirty="0">
            <a:solidFill>
              <a:schemeClr val="accent1">
                <a:lumMod val="50000"/>
              </a:schemeClr>
            </a:solidFill>
          </a:endParaRPr>
        </a:p>
      </dsp:txBody>
      <dsp:txXfrm>
        <a:off x="3846581" y="2592685"/>
        <a:ext cx="3120562" cy="1872337"/>
      </dsp:txXfrm>
    </dsp:sp>
    <dsp:sp modelId="{7793707F-A4BE-4490-981C-A1615BC8EAE0}">
      <dsp:nvSpPr>
        <dsp:cNvPr id="0" name=""/>
        <dsp:cNvSpPr/>
      </dsp:nvSpPr>
      <dsp:spPr>
        <a:xfrm>
          <a:off x="7684872" y="2592685"/>
          <a:ext cx="3120562" cy="18723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a:latin typeface="Arial" panose="020B0604020202020204" pitchFamily="34" charset="0"/>
              <a:ea typeface="Calibri" panose="020F0502020204030204" pitchFamily="34" charset="0"/>
              <a:cs typeface="Times New Roman" panose="02020603050405020304" pitchFamily="18" charset="0"/>
            </a:rPr>
            <a:t>6. </a:t>
          </a:r>
          <a:r>
            <a:rPr lang="kk-KZ" sz="1800" kern="1200" dirty="0">
              <a:latin typeface="Arial" panose="020B0604020202020204" pitchFamily="34" charset="0"/>
              <a:cs typeface="Times New Roman" panose="02020603050405020304" pitchFamily="18" charset="0"/>
            </a:rPr>
            <a:t>Сертификаттау аудитінен өту ұйымдар</a:t>
          </a:r>
          <a:endParaRPr lang="ru-RU" sz="1800" kern="1200" dirty="0">
            <a:solidFill>
              <a:schemeClr val="accent1">
                <a:lumMod val="50000"/>
              </a:schemeClr>
            </a:solidFill>
          </a:endParaRPr>
        </a:p>
      </dsp:txBody>
      <dsp:txXfrm>
        <a:off x="7684872" y="2592685"/>
        <a:ext cx="3120562" cy="1872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8F6B3-58AD-43F1-A031-A2EF7EE8649D}">
      <dsp:nvSpPr>
        <dsp:cNvPr id="0" name=""/>
        <dsp:cNvSpPr/>
      </dsp:nvSpPr>
      <dsp:spPr>
        <a:xfrm>
          <a:off x="1491880" y="562732"/>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0BEC0-70D6-4638-BA9F-2E99CACBD988}">
      <dsp:nvSpPr>
        <dsp:cNvPr id="0" name=""/>
        <dsp:cNvSpPr/>
      </dsp:nvSpPr>
      <dsp:spPr>
        <a:xfrm>
          <a:off x="199070" y="2375456"/>
          <a:ext cx="4576934" cy="1030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kk-KZ" sz="1400" kern="1200" dirty="0">
              <a:latin typeface="Arial" panose="020B0604020202020204" pitchFamily="34" charset="0"/>
              <a:cs typeface="Arial" panose="020B0604020202020204" pitchFamily="34" charset="0"/>
            </a:rPr>
            <a:t>«Сыбайлас жемқорлыққа қарсы іс-қимыл туралы» ҚР Заңы</a:t>
          </a:r>
        </a:p>
        <a:p>
          <a:pPr marL="0" lvl="0" indent="0" algn="ctr" defTabSz="622300">
            <a:lnSpc>
              <a:spcPct val="90000"/>
            </a:lnSpc>
            <a:spcBef>
              <a:spcPct val="0"/>
            </a:spcBef>
            <a:spcAft>
              <a:spcPct val="35000"/>
            </a:spcAft>
            <a:buNone/>
          </a:pPr>
          <a:r>
            <a:rPr lang="ru-RU" sz="1400" kern="1200" dirty="0">
              <a:latin typeface="Arial" panose="020B0604020202020204" pitchFamily="34" charset="0"/>
              <a:cs typeface="Arial" panose="020B0604020202020204" pitchFamily="34" charset="0"/>
            </a:rPr>
            <a:t>(</a:t>
          </a:r>
          <a:r>
            <a:rPr lang="kk-KZ" sz="1400" kern="1200" dirty="0">
              <a:latin typeface="Arial" panose="020B0604020202020204" pitchFamily="34" charset="0"/>
              <a:cs typeface="Arial" panose="020B0604020202020204" pitchFamily="34" charset="0"/>
            </a:rPr>
            <a:t>16-бап, 3-т. «</a:t>
          </a:r>
          <a:r>
            <a:rPr lang="kk-KZ" sz="1400" kern="1200" dirty="0" err="1">
              <a:latin typeface="Arial" panose="020B0604020202020204" pitchFamily="34" charset="0"/>
              <a:cs typeface="Arial" panose="020B0604020202020204" pitchFamily="34" charset="0"/>
            </a:rPr>
            <a:t>квазимемлекеттік</a:t>
          </a:r>
          <a:r>
            <a:rPr lang="kk-KZ" sz="1400" kern="1200" dirty="0">
              <a:latin typeface="Arial" panose="020B0604020202020204" pitchFamily="34" charset="0"/>
              <a:cs typeface="Arial" panose="020B0604020202020204" pitchFamily="34" charset="0"/>
            </a:rPr>
            <a:t> сектор субъектілерінде  сыбайлас жемқорлыққа қарсы </a:t>
          </a:r>
          <a:r>
            <a:rPr lang="kk-KZ" sz="1400" kern="1200" dirty="0" err="1">
              <a:latin typeface="Arial" panose="020B0604020202020204" pitchFamily="34" charset="0"/>
              <a:cs typeface="Arial" panose="020B0604020202020204" pitchFamily="34" charset="0"/>
            </a:rPr>
            <a:t>комплаенс</a:t>
          </a:r>
          <a:r>
            <a:rPr lang="kk-KZ" sz="1400" kern="1200" dirty="0">
              <a:latin typeface="Arial" panose="020B0604020202020204" pitchFamily="34" charset="0"/>
              <a:cs typeface="Arial" panose="020B0604020202020204" pitchFamily="34" charset="0"/>
            </a:rPr>
            <a:t>-қызметтерінің функцияларын орындайтын құрылымдық бөлімшелер айқындалады»)</a:t>
          </a:r>
          <a:endParaRPr lang="en-US" sz="1400" kern="1200" dirty="0">
            <a:latin typeface="Arial" panose="020B0604020202020204" pitchFamily="34" charset="0"/>
            <a:cs typeface="Arial" panose="020B0604020202020204" pitchFamily="34" charset="0"/>
          </a:endParaRPr>
        </a:p>
      </dsp:txBody>
      <dsp:txXfrm>
        <a:off x="199070" y="2375456"/>
        <a:ext cx="4576934" cy="1030374"/>
      </dsp:txXfrm>
    </dsp:sp>
    <dsp:sp modelId="{96478E34-5F73-4619-A9D1-824657927A81}">
      <dsp:nvSpPr>
        <dsp:cNvPr id="0" name=""/>
        <dsp:cNvSpPr/>
      </dsp:nvSpPr>
      <dsp:spPr>
        <a:xfrm>
          <a:off x="7049720" y="682268"/>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56D16-70E2-45BB-8A33-79711B01B4B4}">
      <dsp:nvSpPr>
        <dsp:cNvPr id="0" name=""/>
        <dsp:cNvSpPr/>
      </dsp:nvSpPr>
      <dsp:spPr>
        <a:xfrm>
          <a:off x="5273779" y="2455891"/>
          <a:ext cx="5179254" cy="9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kk-KZ" sz="1400" b="0" kern="1200" dirty="0">
              <a:latin typeface="Arial" panose="020B0604020202020204" pitchFamily="34" charset="0"/>
              <a:cs typeface="Arial" panose="020B0604020202020204" pitchFamily="34" charset="0"/>
            </a:rPr>
            <a:t>Қазіргі уақытта 26000-нан астам </a:t>
          </a:r>
          <a:r>
            <a:rPr lang="kk-KZ" sz="1400" b="0" kern="1200" dirty="0" err="1">
              <a:latin typeface="Arial" panose="020B0604020202020204" pitchFamily="34" charset="0"/>
              <a:cs typeface="Arial" panose="020B0604020202020204" pitchFamily="34" charset="0"/>
            </a:rPr>
            <a:t>квазимемлекеттік</a:t>
          </a:r>
          <a:r>
            <a:rPr lang="kk-KZ" sz="1400" b="0" kern="1200" dirty="0">
              <a:latin typeface="Arial" panose="020B0604020202020204" pitchFamily="34" charset="0"/>
              <a:cs typeface="Arial" panose="020B0604020202020204" pitchFamily="34" charset="0"/>
            </a:rPr>
            <a:t> сектор субъектілері бар. Оның ішінде 6 мыңнан астамы </a:t>
          </a:r>
          <a:r>
            <a:rPr lang="kk-KZ" sz="1400" b="0" kern="1200" dirty="0" err="1">
              <a:latin typeface="Arial" panose="020B0604020202020204" pitchFamily="34" charset="0"/>
              <a:cs typeface="Arial" panose="020B0604020202020204" pitchFamily="34" charset="0"/>
            </a:rPr>
            <a:t>комплаенс</a:t>
          </a:r>
          <a:r>
            <a:rPr lang="kk-KZ" sz="1400" b="0" kern="1200" dirty="0">
              <a:latin typeface="Arial" panose="020B0604020202020204" pitchFamily="34" charset="0"/>
              <a:cs typeface="Arial" panose="020B0604020202020204" pitchFamily="34" charset="0"/>
            </a:rPr>
            <a:t>-қызметтерді енгізді.
(ОМО деңгейінде – 336, ЖАО – 5619, ұлттық компаниялар – 176)</a:t>
          </a:r>
          <a:endParaRPr lang="en-US" sz="1400" b="0" kern="1200" dirty="0">
            <a:latin typeface="Arial" panose="020B0604020202020204" pitchFamily="34" charset="0"/>
            <a:cs typeface="Arial" panose="020B0604020202020204" pitchFamily="34" charset="0"/>
          </a:endParaRPr>
        </a:p>
      </dsp:txBody>
      <dsp:txXfrm>
        <a:off x="5273779" y="2455891"/>
        <a:ext cx="5179254" cy="913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D990D-0953-46EB-BC2E-85562A38261C}">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8F0F66-4529-4ECC-A2A4-B9BF930A3383}">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ru-RU" sz="4700" kern="1200" dirty="0"/>
            <a:t>1</a:t>
          </a:r>
        </a:p>
      </dsp:txBody>
      <dsp:txXfrm>
        <a:off x="3698614" y="941764"/>
        <a:ext cx="1449298" cy="724475"/>
      </dsp:txXfrm>
    </dsp:sp>
    <dsp:sp modelId="{5EC87824-58B8-40FB-89D2-EE3D4015714B}">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B4358D1-90BC-4F17-9740-89FF291784D3}">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ru-RU" sz="4700" kern="1200" dirty="0"/>
            <a:t>2</a:t>
          </a:r>
        </a:p>
      </dsp:txBody>
      <dsp:txXfrm>
        <a:off x="2977148" y="2449237"/>
        <a:ext cx="1449298" cy="724475"/>
      </dsp:txXfrm>
    </dsp:sp>
    <dsp:sp modelId="{5503F60D-74A0-4249-8F0F-BCAA73FC7546}">
      <dsp:nvSpPr>
        <dsp:cNvPr id="0" name=""/>
        <dsp:cNvSpPr/>
      </dsp:nvSpPr>
      <dsp:spPr>
        <a:xfrm>
          <a:off x="3307759" y="3176964"/>
          <a:ext cx="2240804" cy="2241702"/>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093C48-9E0F-4AF8-B410-1959D8C9A4C2}">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ru-RU" sz="4700" kern="1200" dirty="0"/>
            <a:t>3</a:t>
          </a:r>
        </a:p>
      </dsp:txBody>
      <dsp:txXfrm>
        <a:off x="3702042"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52F88-63A4-423D-9A07-0E1047B1ED50}" type="datetimeFigureOut">
              <a:rPr lang="ru-RU" smtClean="0"/>
              <a:t>29.03.2024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EE08E-0087-471A-8EA2-892AC04C34EC}" type="slidenum">
              <a:rPr lang="ru-RU" smtClean="0"/>
              <a:t>‹#›</a:t>
            </a:fld>
            <a:endParaRPr lang="ru-RU"/>
          </a:p>
        </p:txBody>
      </p:sp>
    </p:spTree>
    <p:extLst>
      <p:ext uri="{BB962C8B-B14F-4D97-AF65-F5344CB8AC3E}">
        <p14:creationId xmlns:p14="http://schemas.microsoft.com/office/powerpoint/2010/main" val="151397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275B61-8A02-0076-D11A-3704DB00757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0DC2850-1C73-D64F-6059-CA7CBAF38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72C48D0-D8BD-F399-AA49-0103265C90DC}"/>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16662989-689D-BFD0-1B98-27E9898A5C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ED9AD7-E3DC-3321-B6AE-3FB291107DA5}"/>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48807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64CB04-928B-C28D-4273-F9B9DF3FDDF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2CA54CB-3EFB-2911-FCCE-F7FAE491C0E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52ECDD-3B19-6401-A0BF-ADB1227C84F0}"/>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1B41B5D3-3EC4-4DFB-3938-E088C8DB2B6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70ECA08-7EDE-5E30-8DCC-0B1716E7D44A}"/>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325741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C633EFA-49C7-4ECD-7820-507175F26A6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DFA91AA-C619-5DD6-10CB-9C20B000530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B12588-17A4-297F-B48C-03C43E411086}"/>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2726DE6F-32BA-BD9E-762A-31D9C85AE43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7FF7B7-E1C7-B77E-511B-C80821DE6ABB}"/>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324796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0"/>
            <a:ext cx="12192000" cy="6855800"/>
          </a:xfrm>
          <a:prstGeom prst="rect">
            <a:avLst/>
          </a:prstGeom>
        </p:spPr>
      </p:pic>
    </p:spTree>
    <p:extLst>
      <p:ext uri="{BB962C8B-B14F-4D97-AF65-F5344CB8AC3E}">
        <p14:creationId xmlns:p14="http://schemas.microsoft.com/office/powerpoint/2010/main" val="134941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BF87CF-4202-7B45-A2A1-ED16053BDB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D8E72D4-8347-B234-F05D-DB07B944AD4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7CF5F48-A9E2-C3C5-8FC4-DB2D4C7D7FA4}"/>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133CA97A-6506-65DA-DDDE-1C7C073728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E9244D-4BBB-5E6B-D9CF-ACFC7082C84C}"/>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339745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3E4B57-A46C-F566-B4DE-542A499689A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D840AAB-8504-4270-C933-C47E2A146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118DC30-A6F1-132A-F7DB-C8C1A158B392}"/>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3ECE654D-961E-482C-AF3C-8C6F3D53652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6E458B-2A22-4FE2-9455-45184E83FC46}"/>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47009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B58080-9460-BE80-E80E-27EC0917152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651B5A6-53D1-99F1-0BF1-30046A1269A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053E810-A810-ABD8-AAAA-BBEBF323AFC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240FF14-B3BB-182E-B488-71B4D5D8C139}"/>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6" name="Нижний колонтитул 5">
            <a:extLst>
              <a:ext uri="{FF2B5EF4-FFF2-40B4-BE49-F238E27FC236}">
                <a16:creationId xmlns:a16="http://schemas.microsoft.com/office/drawing/2014/main" id="{4C5A6887-DD30-776F-010F-ED8718CB2A7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8AFFC0E-0D15-F6CD-F372-ED0E47AFE69F}"/>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23345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1B7C16-BA0B-30F2-24AB-D9D2F304E3D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834C813-FF1F-67D6-6679-8B4CFB4BA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4250D4B-BAA1-017F-7EC5-BC3A2EFFE3F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9536C46-DED6-C8F7-CE6F-897833E16B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3577BF1-97F4-D217-F79B-602B4127A2B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4BCB76C-FE41-019A-A231-461EB65DAA28}"/>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8" name="Нижний колонтитул 7">
            <a:extLst>
              <a:ext uri="{FF2B5EF4-FFF2-40B4-BE49-F238E27FC236}">
                <a16:creationId xmlns:a16="http://schemas.microsoft.com/office/drawing/2014/main" id="{ACD79031-3F97-8F9F-B47B-7C64903C132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6A28D65-14CE-5ED7-728F-2726753BE73B}"/>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52086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DBBAF8-F29E-1E35-7F61-C227C1E75AA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1AA8A41-2520-AED6-7D87-0D3751F2EA3D}"/>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4" name="Нижний колонтитул 3">
            <a:extLst>
              <a:ext uri="{FF2B5EF4-FFF2-40B4-BE49-F238E27FC236}">
                <a16:creationId xmlns:a16="http://schemas.microsoft.com/office/drawing/2014/main" id="{AB4A2FC8-ADEB-123A-C2C3-CD388C9941E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4D57514-8009-FB7C-C65F-CAA2BC78E57E}"/>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292128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AEBB268-1B2C-85E5-44DA-AD710020FE58}"/>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3" name="Нижний колонтитул 2">
            <a:extLst>
              <a:ext uri="{FF2B5EF4-FFF2-40B4-BE49-F238E27FC236}">
                <a16:creationId xmlns:a16="http://schemas.microsoft.com/office/drawing/2014/main" id="{1145C65A-69A2-AF45-5C94-27E9337D6B5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A1AD1E2-82F0-FDA9-266C-BD637F097E33}"/>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409748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E51DFA-FF34-84D3-8F6E-2F1613279C7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BAB7202-D328-88DB-5DB5-C64606B63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42F432A-6679-FDE0-2A2A-6617523EE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511DE6A-1CE9-438B-711F-BC03FE287193}"/>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6" name="Нижний колонтитул 5">
            <a:extLst>
              <a:ext uri="{FF2B5EF4-FFF2-40B4-BE49-F238E27FC236}">
                <a16:creationId xmlns:a16="http://schemas.microsoft.com/office/drawing/2014/main" id="{36796E9D-A710-DB0E-90F8-183F8512BA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CD7B4F3-7549-73DE-C25A-D464DA2B47C0}"/>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112106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53FD9-E680-3F7D-9C8C-04C0AE5EDE4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EE0CBC0-D1F5-D12B-A95F-C803AF559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E79103F-C6AF-801E-1405-760A84506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6A2EEA8-C7ED-AEDD-DE87-12ADCD91B01F}"/>
              </a:ext>
            </a:extLst>
          </p:cNvPr>
          <p:cNvSpPr>
            <a:spLocks noGrp="1"/>
          </p:cNvSpPr>
          <p:nvPr>
            <p:ph type="dt" sz="half" idx="10"/>
          </p:nvPr>
        </p:nvSpPr>
        <p:spPr/>
        <p:txBody>
          <a:bodyPr/>
          <a:lstStyle/>
          <a:p>
            <a:fld id="{F05CBA3D-DA09-4DBC-891F-2CC9B3E8AE2B}" type="datetimeFigureOut">
              <a:rPr lang="ru-RU" smtClean="0"/>
              <a:t>29.03.2024</a:t>
            </a:fld>
            <a:endParaRPr lang="ru-RU"/>
          </a:p>
        </p:txBody>
      </p:sp>
      <p:sp>
        <p:nvSpPr>
          <p:cNvPr id="6" name="Нижний колонтитул 5">
            <a:extLst>
              <a:ext uri="{FF2B5EF4-FFF2-40B4-BE49-F238E27FC236}">
                <a16:creationId xmlns:a16="http://schemas.microsoft.com/office/drawing/2014/main" id="{859EA913-BD4B-DC43-E87B-65581CE308F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32E641D-8100-80B9-8546-2CB417D258B3}"/>
              </a:ext>
            </a:extLst>
          </p:cNvPr>
          <p:cNvSpPr>
            <a:spLocks noGrp="1"/>
          </p:cNvSpPr>
          <p:nvPr>
            <p:ph type="sldNum" sz="quarter" idx="12"/>
          </p:nvPr>
        </p:nvSpPr>
        <p:spPr/>
        <p:txBody>
          <a:bodyPr/>
          <a:lstStyle/>
          <a:p>
            <a:fld id="{0CABE6A2-A46C-44CB-B078-7499E40FF345}" type="slidenum">
              <a:rPr lang="ru-RU" smtClean="0"/>
              <a:t>‹#›</a:t>
            </a:fld>
            <a:endParaRPr lang="ru-RU"/>
          </a:p>
        </p:txBody>
      </p:sp>
    </p:spTree>
    <p:extLst>
      <p:ext uri="{BB962C8B-B14F-4D97-AF65-F5344CB8AC3E}">
        <p14:creationId xmlns:p14="http://schemas.microsoft.com/office/powerpoint/2010/main" val="414891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5F1EE7-315D-1270-1D58-002A677B8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9898145-2893-1DD0-6B49-72A75EBEF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774662-31BF-9995-8FB7-E54F99E01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BA3D-DA09-4DBC-891F-2CC9B3E8AE2B}"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8CEB6D0E-FC4E-6105-B043-916F9DFFC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2B1EB1D-5E8F-3DD5-6999-8E84F2DA2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BE6A2-A46C-44CB-B078-7499E40FF345}" type="slidenum">
              <a:rPr lang="ru-RU" smtClean="0"/>
              <a:t>‹#›</a:t>
            </a:fld>
            <a:endParaRPr lang="ru-RU"/>
          </a:p>
        </p:txBody>
      </p:sp>
    </p:spTree>
    <p:extLst>
      <p:ext uri="{BB962C8B-B14F-4D97-AF65-F5344CB8AC3E}">
        <p14:creationId xmlns:p14="http://schemas.microsoft.com/office/powerpoint/2010/main" val="411884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iso.org/ru/publication/PUB100396.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cfepublic.s3.us-west-2.amazonaws.com/2022+Report+to+the+Nations.pdf"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8.wdp"/><Relationship Id="rId3" Type="http://schemas.microsoft.com/office/2007/relationships/hdphoto" Target="../media/hdphoto4.wdp"/><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7975A9DA-007D-E76E-A9A5-8A2703E7EF79}"/>
              </a:ext>
            </a:extLst>
          </p:cNvPr>
          <p:cNvSpPr>
            <a:spLocks noGrp="1"/>
          </p:cNvSpPr>
          <p:nvPr>
            <p:ph type="ctrTitle"/>
          </p:nvPr>
        </p:nvSpPr>
        <p:spPr>
          <a:xfrm>
            <a:off x="1233487" y="2389391"/>
            <a:ext cx="9844088" cy="1770237"/>
          </a:xfrm>
        </p:spPr>
        <p:txBody>
          <a:bodyPr anchor="ctr">
            <a:noAutofit/>
          </a:bodyPr>
          <a:lstStyle/>
          <a:p>
            <a:r>
              <a:rPr lang="ru-RU" sz="4000" b="1" dirty="0" err="1">
                <a:solidFill>
                  <a:schemeClr val="accent1">
                    <a:lumMod val="50000"/>
                  </a:schemeClr>
                </a:solidFill>
              </a:rPr>
              <a:t>Сыбайлас</a:t>
            </a:r>
            <a:r>
              <a:rPr lang="ru-RU" sz="4000" b="1" dirty="0">
                <a:solidFill>
                  <a:schemeClr val="accent1">
                    <a:lumMod val="50000"/>
                  </a:schemeClr>
                </a:solidFill>
              </a:rPr>
              <a:t> </a:t>
            </a:r>
            <a:r>
              <a:rPr lang="ru-RU" sz="4000" b="1" dirty="0" err="1">
                <a:solidFill>
                  <a:schemeClr val="accent1">
                    <a:lumMod val="50000"/>
                  </a:schemeClr>
                </a:solidFill>
              </a:rPr>
              <a:t>жемқорлыққа</a:t>
            </a:r>
            <a:r>
              <a:rPr lang="ru-RU" sz="4000" b="1" dirty="0">
                <a:solidFill>
                  <a:schemeClr val="accent1">
                    <a:lumMod val="50000"/>
                  </a:schemeClr>
                </a:solidFill>
              </a:rPr>
              <a:t> </a:t>
            </a:r>
            <a:r>
              <a:rPr lang="ru-RU" sz="4000" b="1" dirty="0" err="1">
                <a:solidFill>
                  <a:schemeClr val="accent1">
                    <a:lumMod val="50000"/>
                  </a:schemeClr>
                </a:solidFill>
              </a:rPr>
              <a:t>қарсы</a:t>
            </a:r>
            <a:r>
              <a:rPr lang="ru-RU" sz="4000" b="1" dirty="0">
                <a:solidFill>
                  <a:schemeClr val="accent1">
                    <a:lumMod val="50000"/>
                  </a:schemeClr>
                </a:solidFill>
              </a:rPr>
              <a:t> </a:t>
            </a:r>
            <a:r>
              <a:rPr lang="ru-RU" sz="4000" b="1" dirty="0" err="1">
                <a:solidFill>
                  <a:schemeClr val="accent1">
                    <a:lumMod val="50000"/>
                  </a:schemeClr>
                </a:solidFill>
              </a:rPr>
              <a:t>іс-қимыл</a:t>
            </a:r>
            <a:r>
              <a:rPr lang="ru-RU" sz="4000" b="1" dirty="0">
                <a:solidFill>
                  <a:schemeClr val="accent1">
                    <a:lumMod val="50000"/>
                  </a:schemeClr>
                </a:solidFill>
              </a:rPr>
              <a:t> </a:t>
            </a:r>
            <a:r>
              <a:rPr lang="ru-RU" sz="4000" b="1" dirty="0" err="1">
                <a:solidFill>
                  <a:schemeClr val="accent1">
                    <a:lumMod val="50000"/>
                  </a:schemeClr>
                </a:solidFill>
              </a:rPr>
              <a:t>менеджменті</a:t>
            </a:r>
            <a:r>
              <a:rPr lang="ru-RU" sz="4000" b="1" dirty="0">
                <a:solidFill>
                  <a:schemeClr val="accent1">
                    <a:lumMod val="50000"/>
                  </a:schemeClr>
                </a:solidFill>
              </a:rPr>
              <a:t> </a:t>
            </a:r>
            <a:r>
              <a:rPr lang="ru-RU" sz="4000" b="1" dirty="0" err="1">
                <a:solidFill>
                  <a:schemeClr val="accent1">
                    <a:lumMod val="50000"/>
                  </a:schemeClr>
                </a:solidFill>
              </a:rPr>
              <a:t>жүйесі</a:t>
            </a:r>
            <a:r>
              <a:rPr lang="ru-RU" sz="4000" b="1" dirty="0">
                <a:solidFill>
                  <a:schemeClr val="accent1">
                    <a:lumMod val="50000"/>
                  </a:schemeClr>
                </a:solidFill>
              </a:rPr>
              <a:t>. </a:t>
            </a:r>
            <a:r>
              <a:rPr lang="en-US" sz="4000" b="1" dirty="0">
                <a:solidFill>
                  <a:schemeClr val="accent1">
                    <a:lumMod val="50000"/>
                  </a:schemeClr>
                </a:solidFill>
              </a:rPr>
              <a:t>ISO 37001: 2016 </a:t>
            </a:r>
            <a:r>
              <a:rPr lang="ru-RU" sz="4000" b="1" dirty="0" err="1">
                <a:solidFill>
                  <a:schemeClr val="accent1">
                    <a:lumMod val="50000"/>
                  </a:schemeClr>
                </a:solidFill>
              </a:rPr>
              <a:t>халықаралық</a:t>
            </a:r>
            <a:r>
              <a:rPr lang="ru-RU" sz="4000" b="1" dirty="0">
                <a:solidFill>
                  <a:schemeClr val="accent1">
                    <a:lumMod val="50000"/>
                  </a:schemeClr>
                </a:solidFill>
              </a:rPr>
              <a:t> </a:t>
            </a:r>
            <a:r>
              <a:rPr lang="ru-RU" sz="4000" b="1" dirty="0" err="1">
                <a:solidFill>
                  <a:schemeClr val="accent1">
                    <a:lumMod val="50000"/>
                  </a:schemeClr>
                </a:solidFill>
              </a:rPr>
              <a:t>стандартының</a:t>
            </a:r>
            <a:r>
              <a:rPr lang="ru-RU" sz="4000" b="1" dirty="0">
                <a:solidFill>
                  <a:schemeClr val="accent1">
                    <a:lumMod val="50000"/>
                  </a:schemeClr>
                </a:solidFill>
              </a:rPr>
              <a:t> </a:t>
            </a:r>
            <a:r>
              <a:rPr lang="ru-RU" sz="4000" b="1" dirty="0" err="1">
                <a:solidFill>
                  <a:schemeClr val="accent1">
                    <a:lumMod val="50000"/>
                  </a:schemeClr>
                </a:solidFill>
              </a:rPr>
              <a:t>талаптары</a:t>
            </a:r>
            <a:r>
              <a:rPr lang="ru-RU" sz="4000" b="1" dirty="0">
                <a:solidFill>
                  <a:schemeClr val="accent1">
                    <a:lumMod val="50000"/>
                  </a:schemeClr>
                </a:solidFill>
              </a:rPr>
              <a:t> (</a:t>
            </a:r>
            <a:r>
              <a:rPr lang="ru-RU" sz="4000" b="1" dirty="0" err="1">
                <a:solidFill>
                  <a:schemeClr val="accent1">
                    <a:lumMod val="50000"/>
                  </a:schemeClr>
                </a:solidFill>
              </a:rPr>
              <a:t>Қазақстан</a:t>
            </a:r>
            <a:r>
              <a:rPr lang="ru-RU" sz="4000" b="1" dirty="0">
                <a:solidFill>
                  <a:schemeClr val="accent1">
                    <a:lumMod val="50000"/>
                  </a:schemeClr>
                </a:solidFill>
              </a:rPr>
              <a:t> </a:t>
            </a:r>
            <a:r>
              <a:rPr lang="ru-RU" sz="4000" b="1" dirty="0" err="1">
                <a:solidFill>
                  <a:schemeClr val="accent1">
                    <a:lumMod val="50000"/>
                  </a:schemeClr>
                </a:solidFill>
              </a:rPr>
              <a:t>Республикасының</a:t>
            </a:r>
            <a:r>
              <a:rPr lang="ru-RU" sz="4000" b="1" dirty="0">
                <a:solidFill>
                  <a:schemeClr val="accent1">
                    <a:lumMod val="50000"/>
                  </a:schemeClr>
                </a:solidFill>
              </a:rPr>
              <a:t> </a:t>
            </a:r>
            <a:r>
              <a:rPr lang="ru-RU" sz="4000" b="1" dirty="0" err="1">
                <a:solidFill>
                  <a:schemeClr val="accent1">
                    <a:lumMod val="50000"/>
                  </a:schemeClr>
                </a:solidFill>
              </a:rPr>
              <a:t>квазимемлекеттік</a:t>
            </a:r>
            <a:r>
              <a:rPr lang="ru-RU" sz="4000" b="1" dirty="0">
                <a:solidFill>
                  <a:schemeClr val="accent1">
                    <a:lumMod val="50000"/>
                  </a:schemeClr>
                </a:solidFill>
              </a:rPr>
              <a:t> </a:t>
            </a:r>
            <a:r>
              <a:rPr lang="ru-RU" sz="4000" b="1" dirty="0" err="1">
                <a:solidFill>
                  <a:schemeClr val="accent1">
                    <a:lumMod val="50000"/>
                  </a:schemeClr>
                </a:solidFill>
              </a:rPr>
              <a:t>секторындағы</a:t>
            </a:r>
            <a:r>
              <a:rPr lang="ru-RU" sz="4000" b="1" dirty="0">
                <a:solidFill>
                  <a:schemeClr val="accent1">
                    <a:lumMod val="50000"/>
                  </a:schemeClr>
                </a:solidFill>
              </a:rPr>
              <a:t> </a:t>
            </a:r>
            <a:r>
              <a:rPr lang="ru-RU" sz="4000" b="1" dirty="0" err="1">
                <a:solidFill>
                  <a:schemeClr val="accent1">
                    <a:lumMod val="50000"/>
                  </a:schemeClr>
                </a:solidFill>
              </a:rPr>
              <a:t>сыбайлас</a:t>
            </a:r>
            <a:r>
              <a:rPr lang="ru-RU" sz="4000" b="1" dirty="0">
                <a:solidFill>
                  <a:schemeClr val="accent1">
                    <a:lumMod val="50000"/>
                  </a:schemeClr>
                </a:solidFill>
              </a:rPr>
              <a:t> </a:t>
            </a:r>
            <a:r>
              <a:rPr lang="ru-RU" sz="4000" b="1" dirty="0" err="1">
                <a:solidFill>
                  <a:schemeClr val="accent1">
                    <a:lumMod val="50000"/>
                  </a:schemeClr>
                </a:solidFill>
              </a:rPr>
              <a:t>жемқорлыққа</a:t>
            </a:r>
            <a:r>
              <a:rPr lang="ru-RU" sz="4000" b="1" dirty="0">
                <a:solidFill>
                  <a:schemeClr val="accent1">
                    <a:lumMod val="50000"/>
                  </a:schemeClr>
                </a:solidFill>
              </a:rPr>
              <a:t> </a:t>
            </a:r>
            <a:r>
              <a:rPr lang="ru-RU" sz="4000" b="1" dirty="0" err="1">
                <a:solidFill>
                  <a:schemeClr val="accent1">
                    <a:lumMod val="50000"/>
                  </a:schemeClr>
                </a:solidFill>
              </a:rPr>
              <a:t>қарсы</a:t>
            </a:r>
            <a:r>
              <a:rPr lang="ru-RU" sz="4000" b="1" dirty="0">
                <a:solidFill>
                  <a:schemeClr val="accent1">
                    <a:lumMod val="50000"/>
                  </a:schemeClr>
                </a:solidFill>
              </a:rPr>
              <a:t> </a:t>
            </a:r>
            <a:r>
              <a:rPr lang="ru-RU" sz="4000" b="1" dirty="0" err="1">
                <a:solidFill>
                  <a:schemeClr val="accent1">
                    <a:lumMod val="50000"/>
                  </a:schemeClr>
                </a:solidFill>
              </a:rPr>
              <a:t>іс-қимыл</a:t>
            </a:r>
            <a:r>
              <a:rPr lang="ru-RU" sz="4000" b="1" dirty="0">
                <a:solidFill>
                  <a:schemeClr val="accent1">
                    <a:lumMod val="50000"/>
                  </a:schemeClr>
                </a:solidFill>
              </a:rPr>
              <a:t> </a:t>
            </a:r>
            <a:r>
              <a:rPr lang="ru-RU" sz="4000" b="1" dirty="0" err="1">
                <a:solidFill>
                  <a:schemeClr val="accent1">
                    <a:lumMod val="50000"/>
                  </a:schemeClr>
                </a:solidFill>
              </a:rPr>
              <a:t>және</a:t>
            </a:r>
            <a:r>
              <a:rPr lang="ru-RU" sz="4000" b="1" dirty="0">
                <a:solidFill>
                  <a:schemeClr val="accent1">
                    <a:lumMod val="50000"/>
                  </a:schemeClr>
                </a:solidFill>
              </a:rPr>
              <a:t> </a:t>
            </a:r>
            <a:r>
              <a:rPr lang="ru-RU" sz="4000" b="1" dirty="0" err="1">
                <a:solidFill>
                  <a:schemeClr val="accent1">
                    <a:lumMod val="50000"/>
                  </a:schemeClr>
                </a:solidFill>
              </a:rPr>
              <a:t>оның</a:t>
            </a:r>
            <a:r>
              <a:rPr lang="ru-RU" sz="4000" b="1" dirty="0">
                <a:solidFill>
                  <a:schemeClr val="accent1">
                    <a:lumMod val="50000"/>
                  </a:schemeClr>
                </a:solidFill>
              </a:rPr>
              <a:t> </a:t>
            </a:r>
            <a:r>
              <a:rPr lang="ru-RU" sz="4000" b="1" dirty="0" err="1">
                <a:solidFill>
                  <a:schemeClr val="accent1">
                    <a:lumMod val="50000"/>
                  </a:schemeClr>
                </a:solidFill>
              </a:rPr>
              <a:t>алдын</a:t>
            </a:r>
            <a:r>
              <a:rPr lang="ru-RU" sz="4000" b="1" dirty="0">
                <a:solidFill>
                  <a:schemeClr val="accent1">
                    <a:lumMod val="50000"/>
                  </a:schemeClr>
                </a:solidFill>
              </a:rPr>
              <a:t> </a:t>
            </a:r>
            <a:r>
              <a:rPr lang="ru-RU" sz="4000" b="1" dirty="0" err="1">
                <a:solidFill>
                  <a:schemeClr val="accent1">
                    <a:lumMod val="50000"/>
                  </a:schemeClr>
                </a:solidFill>
              </a:rPr>
              <a:t>алу</a:t>
            </a:r>
            <a:r>
              <a:rPr lang="ru-RU" sz="4000" b="1" dirty="0">
                <a:solidFill>
                  <a:schemeClr val="accent1">
                    <a:lumMod val="50000"/>
                  </a:schemeClr>
                </a:solidFill>
              </a:rPr>
              <a:t>)</a:t>
            </a:r>
            <a:endParaRPr lang="ru-RU" sz="3600" dirty="0">
              <a:solidFill>
                <a:schemeClr val="accent1">
                  <a:lumMod val="50000"/>
                </a:schemeClr>
              </a:solidFill>
            </a:endParaRPr>
          </a:p>
        </p:txBody>
      </p:sp>
      <p:sp>
        <p:nvSpPr>
          <p:cNvPr id="3" name="Подзаголовок 2">
            <a:extLst>
              <a:ext uri="{FF2B5EF4-FFF2-40B4-BE49-F238E27FC236}">
                <a16:creationId xmlns:a16="http://schemas.microsoft.com/office/drawing/2014/main" id="{850F4223-685C-BBC3-229B-E96F1234A090}"/>
              </a:ext>
            </a:extLst>
          </p:cNvPr>
          <p:cNvSpPr>
            <a:spLocks noGrp="1"/>
          </p:cNvSpPr>
          <p:nvPr>
            <p:ph type="subTitle" idx="1"/>
          </p:nvPr>
        </p:nvSpPr>
        <p:spPr>
          <a:xfrm>
            <a:off x="1966911" y="5645150"/>
            <a:ext cx="8334769" cy="797595"/>
          </a:xfrm>
        </p:spPr>
        <p:txBody>
          <a:bodyPr anchor="ctr">
            <a:normAutofit fontScale="55000" lnSpcReduction="20000"/>
          </a:bodyPr>
          <a:lstStyle/>
          <a:p>
            <a:pPr>
              <a:spcBef>
                <a:spcPts val="0"/>
              </a:spcBef>
            </a:pPr>
            <a:r>
              <a:rPr lang="ru-RU" sz="2800" dirty="0">
                <a:solidFill>
                  <a:schemeClr val="accent1">
                    <a:lumMod val="50000"/>
                  </a:schemeClr>
                </a:solidFill>
              </a:rPr>
              <a:t>Айбек </a:t>
            </a:r>
            <a:r>
              <a:rPr lang="ru-RU" sz="2800" dirty="0" err="1">
                <a:solidFill>
                  <a:schemeClr val="accent1">
                    <a:lumMod val="50000"/>
                  </a:schemeClr>
                </a:solidFill>
              </a:rPr>
              <a:t>Қабылдин</a:t>
            </a:r>
            <a:endParaRPr lang="ru-RU" sz="2800" dirty="0">
              <a:solidFill>
                <a:schemeClr val="accent1">
                  <a:lumMod val="50000"/>
                </a:schemeClr>
              </a:solidFill>
            </a:endParaRPr>
          </a:p>
          <a:p>
            <a:pPr>
              <a:spcBef>
                <a:spcPts val="0"/>
              </a:spcBef>
            </a:pPr>
            <a:endParaRPr lang="ru-RU" sz="2800" dirty="0">
              <a:solidFill>
                <a:schemeClr val="accent1">
                  <a:lumMod val="50000"/>
                </a:schemeClr>
              </a:solidFill>
            </a:endParaRPr>
          </a:p>
          <a:p>
            <a:pPr>
              <a:spcBef>
                <a:spcPts val="0"/>
              </a:spcBef>
            </a:pPr>
            <a:r>
              <a:rPr lang="en-US" sz="2800" dirty="0">
                <a:solidFill>
                  <a:schemeClr val="accent1">
                    <a:lumMod val="50000"/>
                  </a:schemeClr>
                </a:solidFill>
              </a:rPr>
              <a:t>ISO 37001 </a:t>
            </a:r>
            <a:r>
              <a:rPr lang="ru-RU" sz="2800" dirty="0" err="1">
                <a:solidFill>
                  <a:schemeClr val="accent1">
                    <a:lumMod val="50000"/>
                  </a:schemeClr>
                </a:solidFill>
              </a:rPr>
              <a:t>бойынша</a:t>
            </a:r>
            <a:r>
              <a:rPr lang="ru-RU" sz="2800" dirty="0">
                <a:solidFill>
                  <a:schemeClr val="accent1">
                    <a:lumMod val="50000"/>
                  </a:schemeClr>
                </a:solidFill>
              </a:rPr>
              <a:t> </a:t>
            </a:r>
            <a:r>
              <a:rPr lang="ru-RU" sz="2800" dirty="0" err="1">
                <a:solidFill>
                  <a:schemeClr val="accent1">
                    <a:lumMod val="50000"/>
                  </a:schemeClr>
                </a:solidFill>
              </a:rPr>
              <a:t>жетекші</a:t>
            </a:r>
            <a:r>
              <a:rPr lang="ru-RU" sz="2800" dirty="0">
                <a:solidFill>
                  <a:schemeClr val="accent1">
                    <a:lumMod val="50000"/>
                  </a:schemeClr>
                </a:solidFill>
              </a:rPr>
              <a:t> аудитор</a:t>
            </a:r>
          </a:p>
          <a:p>
            <a:pPr>
              <a:spcBef>
                <a:spcPts val="0"/>
              </a:spcBef>
            </a:pPr>
            <a:r>
              <a:rPr lang="ru-RU" sz="2800" dirty="0">
                <a:solidFill>
                  <a:schemeClr val="accent1">
                    <a:lumMod val="50000"/>
                  </a:schemeClr>
                </a:solidFill>
              </a:rPr>
              <a:t>ҚР СТ 3049 </a:t>
            </a:r>
            <a:r>
              <a:rPr lang="ru-RU" sz="2800" dirty="0" err="1">
                <a:solidFill>
                  <a:schemeClr val="accent1">
                    <a:lumMod val="50000"/>
                  </a:schemeClr>
                </a:solidFill>
              </a:rPr>
              <a:t>бойынша</a:t>
            </a:r>
            <a:r>
              <a:rPr lang="ru-RU" sz="2800" dirty="0">
                <a:solidFill>
                  <a:schemeClr val="accent1">
                    <a:lumMod val="50000"/>
                  </a:schemeClr>
                </a:solidFill>
              </a:rPr>
              <a:t> </a:t>
            </a:r>
            <a:r>
              <a:rPr lang="ru-RU" sz="2800" dirty="0" err="1">
                <a:solidFill>
                  <a:schemeClr val="accent1">
                    <a:lumMod val="50000"/>
                  </a:schemeClr>
                </a:solidFill>
              </a:rPr>
              <a:t>сарапшы</a:t>
            </a:r>
            <a:r>
              <a:rPr lang="ru-RU" sz="2800" dirty="0">
                <a:solidFill>
                  <a:schemeClr val="accent1">
                    <a:lumMod val="50000"/>
                  </a:schemeClr>
                </a:solidFill>
              </a:rPr>
              <a:t> аудитор</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91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444" y="0"/>
            <a:ext cx="10509113" cy="890567"/>
          </a:xfrm>
        </p:spPr>
        <p:txBody>
          <a:bodyPr/>
          <a:lstStyle/>
          <a:p>
            <a:r>
              <a:rPr lang="ru-RU" b="1" dirty="0"/>
              <a:t>ҚР ҚК 366 </a:t>
            </a:r>
            <a:r>
              <a:rPr lang="ru-RU" b="1" dirty="0" err="1"/>
              <a:t>бап</a:t>
            </a:r>
            <a:r>
              <a:rPr lang="ru-RU" b="1" dirty="0"/>
              <a:t>. Пара </a:t>
            </a:r>
            <a:r>
              <a:rPr lang="ru-RU" b="1" dirty="0" err="1"/>
              <a:t>алу</a:t>
            </a:r>
            <a:endParaRPr lang="ru-RU" dirty="0"/>
          </a:p>
        </p:txBody>
      </p:sp>
      <p:sp>
        <p:nvSpPr>
          <p:cNvPr id="3" name="Объект 2"/>
          <p:cNvSpPr>
            <a:spLocks noGrp="1"/>
          </p:cNvSpPr>
          <p:nvPr>
            <p:ph idx="1"/>
          </p:nvPr>
        </p:nvSpPr>
        <p:spPr>
          <a:xfrm>
            <a:off x="308373" y="890567"/>
            <a:ext cx="11626023" cy="5736859"/>
          </a:xfrm>
        </p:spPr>
        <p:txBody>
          <a:bodyPr>
            <a:normAutofit fontScale="92500" lnSpcReduction="10000"/>
          </a:bodyPr>
          <a:lstStyle/>
          <a:p>
            <a:pPr marL="0" indent="0" fontAlgn="base">
              <a:buNone/>
            </a:pPr>
            <a:r>
              <a:rPr lang="ru-RU" sz="2932" dirty="0" err="1"/>
              <a:t>Мемлекетт</a:t>
            </a:r>
            <a:r>
              <a:rPr lang="en-US" sz="2932" dirty="0" err="1"/>
              <a:t>i</a:t>
            </a:r>
            <a:r>
              <a:rPr lang="ru-RU" sz="2932" dirty="0"/>
              <a:t>к </a:t>
            </a:r>
            <a:r>
              <a:rPr lang="ru-RU" sz="2932" dirty="0" err="1"/>
              <a:t>функцияларды</a:t>
            </a:r>
            <a:r>
              <a:rPr lang="ru-RU" sz="2932" dirty="0"/>
              <a:t> </a:t>
            </a:r>
            <a:r>
              <a:rPr lang="ru-RU" sz="2932" dirty="0" err="1"/>
              <a:t>орындауға</a:t>
            </a:r>
            <a:r>
              <a:rPr lang="ru-RU" sz="2932" dirty="0"/>
              <a:t> </a:t>
            </a:r>
            <a:r>
              <a:rPr lang="ru-RU" sz="2932" dirty="0" err="1"/>
              <a:t>уәк</a:t>
            </a:r>
            <a:r>
              <a:rPr lang="en-US" sz="2932" dirty="0" err="1"/>
              <a:t>i</a:t>
            </a:r>
            <a:r>
              <a:rPr lang="ru-RU" sz="2932" dirty="0" err="1"/>
              <a:t>летт</a:t>
            </a:r>
            <a:r>
              <a:rPr lang="en-US" sz="2932" dirty="0" err="1"/>
              <a:t>i</a:t>
            </a:r>
            <a:r>
              <a:rPr lang="ru-RU" sz="2932" dirty="0"/>
              <a:t>к </a:t>
            </a:r>
            <a:r>
              <a:rPr lang="ru-RU" sz="2932" dirty="0" err="1"/>
              <a:t>берілген</a:t>
            </a:r>
            <a:r>
              <a:rPr lang="ru-RU" sz="2932" dirty="0"/>
              <a:t> </a:t>
            </a:r>
            <a:r>
              <a:rPr lang="ru-RU" sz="2932" dirty="0" err="1"/>
              <a:t>адамның</a:t>
            </a:r>
            <a:r>
              <a:rPr lang="ru-RU" sz="2932" dirty="0"/>
              <a:t> не </a:t>
            </a:r>
            <a:r>
              <a:rPr lang="ru-RU" sz="2932" dirty="0" err="1"/>
              <a:t>оған</a:t>
            </a:r>
            <a:r>
              <a:rPr lang="ru-RU" sz="2932" dirty="0"/>
              <a:t> </a:t>
            </a:r>
            <a:r>
              <a:rPr lang="ru-RU" sz="2932" dirty="0" err="1"/>
              <a:t>теңест</a:t>
            </a:r>
            <a:r>
              <a:rPr lang="en-US" sz="2932" dirty="0" err="1"/>
              <a:t>i</a:t>
            </a:r>
            <a:r>
              <a:rPr lang="ru-RU" sz="2932" dirty="0"/>
              <a:t>р</a:t>
            </a:r>
            <a:r>
              <a:rPr lang="en-US" sz="2932" dirty="0" err="1"/>
              <a:t>i</a:t>
            </a:r>
            <a:r>
              <a:rPr lang="ru-RU" sz="2932" dirty="0" err="1"/>
              <a:t>лген</a:t>
            </a:r>
            <a:r>
              <a:rPr lang="ru-RU" sz="2932" dirty="0"/>
              <a:t> </a:t>
            </a:r>
            <a:r>
              <a:rPr lang="ru-RU" sz="2932" dirty="0" err="1"/>
              <a:t>адамның</a:t>
            </a:r>
            <a:r>
              <a:rPr lang="ru-RU" sz="2932" dirty="0"/>
              <a:t> </a:t>
            </a:r>
            <a:r>
              <a:rPr lang="ru-RU" sz="2932" dirty="0" err="1"/>
              <a:t>немесе</a:t>
            </a:r>
            <a:r>
              <a:rPr lang="ru-RU" sz="2932" dirty="0"/>
              <a:t> </a:t>
            </a:r>
            <a:r>
              <a:rPr lang="ru-RU" sz="2932" dirty="0" err="1"/>
              <a:t>жауапты</a:t>
            </a:r>
            <a:r>
              <a:rPr lang="ru-RU" sz="2932" dirty="0"/>
              <a:t> </a:t>
            </a:r>
            <a:r>
              <a:rPr lang="ru-RU" sz="2932" dirty="0" err="1"/>
              <a:t>мемлекеттік</a:t>
            </a:r>
            <a:r>
              <a:rPr lang="ru-RU" sz="2932" dirty="0"/>
              <a:t> </a:t>
            </a:r>
            <a:r>
              <a:rPr lang="ru-RU" sz="2932" dirty="0" err="1"/>
              <a:t>лауазымды</a:t>
            </a:r>
            <a:r>
              <a:rPr lang="ru-RU" sz="2932" dirty="0"/>
              <a:t> </a:t>
            </a:r>
            <a:r>
              <a:rPr lang="ru-RU" sz="2932" dirty="0" err="1"/>
              <a:t>атқаратын</a:t>
            </a:r>
            <a:r>
              <a:rPr lang="ru-RU" sz="2932" dirty="0"/>
              <a:t> </a:t>
            </a:r>
            <a:r>
              <a:rPr lang="ru-RU" sz="2932" dirty="0" err="1"/>
              <a:t>адамның</a:t>
            </a:r>
            <a:r>
              <a:rPr lang="ru-RU" sz="2932" dirty="0"/>
              <a:t> не </a:t>
            </a:r>
            <a:r>
              <a:rPr lang="ru-RU" sz="2932" dirty="0" err="1"/>
              <a:t>лауазымды</a:t>
            </a:r>
            <a:r>
              <a:rPr lang="ru-RU" sz="2932" dirty="0"/>
              <a:t> </a:t>
            </a:r>
            <a:r>
              <a:rPr lang="ru-RU" sz="2932" dirty="0" err="1"/>
              <a:t>адамның</a:t>
            </a:r>
            <a:r>
              <a:rPr lang="ru-RU" sz="2932" dirty="0"/>
              <a:t>, </a:t>
            </a:r>
            <a:r>
              <a:rPr lang="ru-RU" sz="2932" dirty="0" err="1"/>
              <a:t>сол</a:t>
            </a:r>
            <a:r>
              <a:rPr lang="ru-RU" sz="2932" dirty="0"/>
              <a:t> </a:t>
            </a:r>
            <a:r>
              <a:rPr lang="ru-RU" sz="2932" dirty="0" err="1"/>
              <a:t>сияқты</a:t>
            </a:r>
            <a:r>
              <a:rPr lang="ru-RU" sz="2932" dirty="0"/>
              <a:t> </a:t>
            </a:r>
            <a:r>
              <a:rPr lang="ru-RU" sz="2932" dirty="0" err="1"/>
              <a:t>шет</a:t>
            </a:r>
            <a:r>
              <a:rPr lang="ru-RU" sz="2932" dirty="0"/>
              <a:t> </a:t>
            </a:r>
            <a:r>
              <a:rPr lang="ru-RU" sz="2932" dirty="0" err="1"/>
              <a:t>мемлекеттің</a:t>
            </a:r>
            <a:r>
              <a:rPr lang="ru-RU" sz="2932" dirty="0"/>
              <a:t> </a:t>
            </a:r>
            <a:r>
              <a:rPr lang="ru-RU" sz="2932" dirty="0" err="1"/>
              <a:t>немесе</a:t>
            </a:r>
            <a:r>
              <a:rPr lang="ru-RU" sz="2932" dirty="0"/>
              <a:t> </a:t>
            </a:r>
            <a:r>
              <a:rPr lang="ru-RU" sz="2932" dirty="0" err="1"/>
              <a:t>халықаралық</a:t>
            </a:r>
            <a:r>
              <a:rPr lang="ru-RU" sz="2932" dirty="0"/>
              <a:t> </a:t>
            </a:r>
            <a:r>
              <a:rPr lang="ru-RU" sz="2932" dirty="0" err="1"/>
              <a:t>ұйымның</a:t>
            </a:r>
            <a:r>
              <a:rPr lang="ru-RU" sz="2932" dirty="0"/>
              <a:t> </a:t>
            </a:r>
            <a:r>
              <a:rPr lang="ru-RU" sz="2932" dirty="0" err="1"/>
              <a:t>лауазымды</a:t>
            </a:r>
            <a:r>
              <a:rPr lang="ru-RU" sz="2932" dirty="0"/>
              <a:t> </a:t>
            </a:r>
            <a:r>
              <a:rPr lang="ru-RU" sz="2932" dirty="0" err="1"/>
              <a:t>адамының</a:t>
            </a:r>
            <a:r>
              <a:rPr lang="ru-RU" sz="2932" dirty="0"/>
              <a:t> пара </a:t>
            </a:r>
            <a:r>
              <a:rPr lang="ru-RU" sz="2932" dirty="0" err="1"/>
              <a:t>беруш</a:t>
            </a:r>
            <a:r>
              <a:rPr lang="en-US" sz="2932" dirty="0" err="1"/>
              <a:t>i</a:t>
            </a:r>
            <a:r>
              <a:rPr lang="ru-RU" sz="2932" dirty="0"/>
              <a:t>н</a:t>
            </a:r>
            <a:r>
              <a:rPr lang="en-US" sz="2932" dirty="0" err="1"/>
              <a:t>i</a:t>
            </a:r>
            <a:r>
              <a:rPr lang="ru-RU" sz="2932" dirty="0" err="1"/>
              <a:t>ң</a:t>
            </a:r>
            <a:r>
              <a:rPr lang="ru-RU" sz="2932" dirty="0"/>
              <a:t> </a:t>
            </a:r>
            <a:r>
              <a:rPr lang="ru-RU" sz="2932" dirty="0" err="1"/>
              <a:t>немесе</a:t>
            </a:r>
            <a:r>
              <a:rPr lang="ru-RU" sz="2932" dirty="0"/>
              <a:t> </a:t>
            </a:r>
            <a:r>
              <a:rPr lang="ru-RU" sz="2932" dirty="0" err="1"/>
              <a:t>оның</a:t>
            </a:r>
            <a:r>
              <a:rPr lang="ru-RU" sz="2932" dirty="0"/>
              <a:t> </a:t>
            </a:r>
            <a:r>
              <a:rPr lang="ru-RU" sz="2932" dirty="0" err="1"/>
              <a:t>өк</a:t>
            </a:r>
            <a:r>
              <a:rPr lang="en-US" sz="2932" dirty="0" err="1"/>
              <a:t>i</a:t>
            </a:r>
            <a:r>
              <a:rPr lang="ru-RU" sz="2932" dirty="0"/>
              <a:t>л</a:t>
            </a:r>
            <a:r>
              <a:rPr lang="en-US" sz="2932" dirty="0" err="1"/>
              <a:t>i</a:t>
            </a:r>
            <a:r>
              <a:rPr lang="en-US" sz="2932" dirty="0"/>
              <a:t> </a:t>
            </a:r>
            <a:r>
              <a:rPr lang="ru-RU" sz="2932" dirty="0" err="1"/>
              <a:t>болған</a:t>
            </a:r>
            <a:r>
              <a:rPr lang="ru-RU" sz="2932" dirty="0"/>
              <a:t> </a:t>
            </a:r>
            <a:r>
              <a:rPr lang="ru-RU" sz="2932" dirty="0" err="1"/>
              <a:t>адамдардың</a:t>
            </a:r>
            <a:r>
              <a:rPr lang="ru-RU" sz="2932" dirty="0"/>
              <a:t> </a:t>
            </a:r>
            <a:r>
              <a:rPr lang="ru-RU" sz="2932" dirty="0" err="1"/>
              <a:t>пайдасына</a:t>
            </a:r>
            <a:r>
              <a:rPr lang="ru-RU" sz="2932" dirty="0"/>
              <a:t> </a:t>
            </a:r>
            <a:r>
              <a:rPr lang="ru-RU" sz="2932" dirty="0" err="1"/>
              <a:t>жасаған</a:t>
            </a:r>
            <a:r>
              <a:rPr lang="ru-RU" sz="2932" dirty="0"/>
              <a:t> </a:t>
            </a:r>
            <a:r>
              <a:rPr lang="ru-RU" sz="2932" dirty="0" err="1"/>
              <a:t>әрекеттері</a:t>
            </a:r>
            <a:r>
              <a:rPr lang="ru-RU" sz="2932" dirty="0"/>
              <a:t> (</a:t>
            </a:r>
            <a:r>
              <a:rPr lang="ru-RU" sz="2932" dirty="0" err="1"/>
              <a:t>әрекетс</a:t>
            </a:r>
            <a:r>
              <a:rPr lang="en-US" sz="2932" dirty="0" err="1"/>
              <a:t>i</a:t>
            </a:r>
            <a:r>
              <a:rPr lang="ru-RU" sz="2932" dirty="0" err="1"/>
              <a:t>зд</a:t>
            </a:r>
            <a:r>
              <a:rPr lang="en-US" sz="2932" dirty="0" err="1"/>
              <a:t>i</a:t>
            </a:r>
            <a:r>
              <a:rPr lang="ru-RU" sz="2932" dirty="0"/>
              <a:t>г</a:t>
            </a:r>
            <a:r>
              <a:rPr lang="en-US" sz="2932" dirty="0" err="1"/>
              <a:t>i</a:t>
            </a:r>
            <a:r>
              <a:rPr lang="en-US" sz="2932" dirty="0"/>
              <a:t>) </a:t>
            </a:r>
            <a:r>
              <a:rPr lang="ru-RU" sz="2932" dirty="0" err="1"/>
              <a:t>үш</a:t>
            </a:r>
            <a:r>
              <a:rPr lang="en-US" sz="2932" dirty="0" err="1"/>
              <a:t>i</a:t>
            </a:r>
            <a:r>
              <a:rPr lang="ru-RU" sz="2932" dirty="0"/>
              <a:t>н, </a:t>
            </a:r>
            <a:r>
              <a:rPr lang="ru-RU" sz="2932" dirty="0" err="1"/>
              <a:t>егер</a:t>
            </a:r>
            <a:r>
              <a:rPr lang="ru-RU" sz="2932" dirty="0"/>
              <a:t> </a:t>
            </a:r>
            <a:r>
              <a:rPr lang="ru-RU" sz="2932" dirty="0" err="1"/>
              <a:t>мұндай</a:t>
            </a:r>
            <a:r>
              <a:rPr lang="ru-RU" sz="2932" dirty="0"/>
              <a:t> </a:t>
            </a:r>
            <a:r>
              <a:rPr lang="ru-RU" sz="2932" dirty="0" err="1"/>
              <a:t>әрекеттер</a:t>
            </a:r>
            <a:r>
              <a:rPr lang="ru-RU" sz="2932" dirty="0"/>
              <a:t> (</a:t>
            </a:r>
            <a:r>
              <a:rPr lang="ru-RU" sz="2932" dirty="0" err="1"/>
              <a:t>әрекетс</a:t>
            </a:r>
            <a:r>
              <a:rPr lang="en-US" sz="2932" dirty="0" err="1"/>
              <a:t>i</a:t>
            </a:r>
            <a:r>
              <a:rPr lang="ru-RU" sz="2932" dirty="0" err="1"/>
              <a:t>зд</a:t>
            </a:r>
            <a:r>
              <a:rPr lang="en-US" sz="2932" dirty="0" err="1"/>
              <a:t>i</a:t>
            </a:r>
            <a:r>
              <a:rPr lang="ru-RU" sz="2932" dirty="0"/>
              <a:t>к) осы </a:t>
            </a:r>
            <a:r>
              <a:rPr lang="ru-RU" sz="2932" dirty="0" err="1"/>
              <a:t>адамның</a:t>
            </a:r>
            <a:r>
              <a:rPr lang="ru-RU" sz="2932" dirty="0"/>
              <a:t> </a:t>
            </a:r>
            <a:r>
              <a:rPr lang="ru-RU" sz="2932" dirty="0" err="1"/>
              <a:t>қызметт</a:t>
            </a:r>
            <a:r>
              <a:rPr lang="en-US" sz="2932" dirty="0" err="1"/>
              <a:t>i</a:t>
            </a:r>
            <a:r>
              <a:rPr lang="ru-RU" sz="2932" dirty="0"/>
              <a:t>к </a:t>
            </a:r>
            <a:r>
              <a:rPr lang="ru-RU" sz="2932" dirty="0" err="1"/>
              <a:t>өк</a:t>
            </a:r>
            <a:r>
              <a:rPr lang="en-US" sz="2932" dirty="0" err="1"/>
              <a:t>i</a:t>
            </a:r>
            <a:r>
              <a:rPr lang="ru-RU" sz="2932" dirty="0" err="1"/>
              <a:t>летт</a:t>
            </a:r>
            <a:r>
              <a:rPr lang="en-US" sz="2932" dirty="0" err="1"/>
              <a:t>i</a:t>
            </a:r>
            <a:r>
              <a:rPr lang="ru-RU" sz="2932" dirty="0" err="1"/>
              <a:t>ктеріне</a:t>
            </a:r>
            <a:r>
              <a:rPr lang="ru-RU" sz="2932" dirty="0"/>
              <a:t> к</a:t>
            </a:r>
            <a:r>
              <a:rPr lang="en-US" sz="2932" dirty="0" err="1"/>
              <a:t>i</a:t>
            </a:r>
            <a:r>
              <a:rPr lang="ru-RU" sz="2932" dirty="0" err="1"/>
              <a:t>ретін</a:t>
            </a:r>
            <a:r>
              <a:rPr lang="ru-RU" sz="2932" dirty="0"/>
              <a:t> </a:t>
            </a:r>
            <a:r>
              <a:rPr lang="ru-RU" sz="2932" dirty="0" err="1"/>
              <a:t>болса</a:t>
            </a:r>
            <a:r>
              <a:rPr lang="ru-RU" sz="2932" dirty="0"/>
              <a:t> не </a:t>
            </a:r>
            <a:r>
              <a:rPr lang="ru-RU" sz="2932" dirty="0" err="1"/>
              <a:t>ол</a:t>
            </a:r>
            <a:r>
              <a:rPr lang="ru-RU" sz="2932" dirty="0"/>
              <a:t> </a:t>
            </a:r>
            <a:r>
              <a:rPr lang="ru-RU" sz="2932" dirty="0" err="1"/>
              <a:t>лауазымдық</a:t>
            </a:r>
            <a:r>
              <a:rPr lang="ru-RU" sz="2932" dirty="0"/>
              <a:t> </a:t>
            </a:r>
            <a:r>
              <a:rPr lang="ru-RU" sz="2932" dirty="0" err="1"/>
              <a:t>жағдайына</a:t>
            </a:r>
            <a:r>
              <a:rPr lang="ru-RU" sz="2932" dirty="0"/>
              <a:t> </a:t>
            </a:r>
            <a:r>
              <a:rPr lang="ru-RU" sz="2932" dirty="0" err="1"/>
              <a:t>байланысты</a:t>
            </a:r>
            <a:r>
              <a:rPr lang="ru-RU" sz="2932" dirty="0"/>
              <a:t> </a:t>
            </a:r>
            <a:r>
              <a:rPr lang="ru-RU" sz="2932" dirty="0" err="1"/>
              <a:t>осындай</a:t>
            </a:r>
            <a:r>
              <a:rPr lang="ru-RU" sz="2932" dirty="0"/>
              <a:t> </a:t>
            </a:r>
            <a:r>
              <a:rPr lang="ru-RU" sz="2932" dirty="0" err="1"/>
              <a:t>әрекеттерге</a:t>
            </a:r>
            <a:r>
              <a:rPr lang="ru-RU" sz="2932" dirty="0"/>
              <a:t> (</a:t>
            </a:r>
            <a:r>
              <a:rPr lang="ru-RU" sz="2932" dirty="0" err="1"/>
              <a:t>әрекетс</a:t>
            </a:r>
            <a:r>
              <a:rPr lang="en-US" sz="2932" dirty="0" err="1"/>
              <a:t>i</a:t>
            </a:r>
            <a:r>
              <a:rPr lang="ru-RU" sz="2932" dirty="0" err="1"/>
              <a:t>зд</a:t>
            </a:r>
            <a:r>
              <a:rPr lang="en-US" sz="2932" dirty="0" err="1"/>
              <a:t>i</a:t>
            </a:r>
            <a:r>
              <a:rPr lang="ru-RU" sz="2932" dirty="0" err="1"/>
              <a:t>кке</a:t>
            </a:r>
            <a:r>
              <a:rPr lang="ru-RU" sz="2932" dirty="0"/>
              <a:t>) </a:t>
            </a:r>
            <a:r>
              <a:rPr lang="ru-RU" sz="2932" dirty="0" err="1"/>
              <a:t>ықпал</a:t>
            </a:r>
            <a:r>
              <a:rPr lang="ru-RU" sz="2932" dirty="0"/>
              <a:t> </a:t>
            </a:r>
            <a:r>
              <a:rPr lang="ru-RU" sz="2932" dirty="0" err="1"/>
              <a:t>жасай</a:t>
            </a:r>
            <a:r>
              <a:rPr lang="ru-RU" sz="2932" dirty="0"/>
              <a:t> </a:t>
            </a:r>
            <a:r>
              <a:rPr lang="ru-RU" sz="2932" dirty="0" err="1"/>
              <a:t>алатын</a:t>
            </a:r>
            <a:r>
              <a:rPr lang="ru-RU" sz="2932" dirty="0"/>
              <a:t> </a:t>
            </a:r>
            <a:r>
              <a:rPr lang="ru-RU" sz="2932" dirty="0" err="1"/>
              <a:t>болса</a:t>
            </a:r>
            <a:r>
              <a:rPr lang="ru-RU" sz="2932" dirty="0"/>
              <a:t>, </a:t>
            </a:r>
            <a:r>
              <a:rPr lang="ru-RU" sz="2932" dirty="0" err="1"/>
              <a:t>сол</a:t>
            </a:r>
            <a:r>
              <a:rPr lang="ru-RU" sz="2932" dirty="0"/>
              <a:t> </a:t>
            </a:r>
            <a:r>
              <a:rPr lang="ru-RU" sz="2932" dirty="0" err="1"/>
              <a:t>сияқты</a:t>
            </a:r>
            <a:r>
              <a:rPr lang="ru-RU" sz="2932" dirty="0"/>
              <a:t> </a:t>
            </a:r>
            <a:r>
              <a:rPr lang="ru-RU" sz="2932" dirty="0" err="1"/>
              <a:t>жалпы</a:t>
            </a:r>
            <a:r>
              <a:rPr lang="ru-RU" sz="2932" dirty="0"/>
              <a:t> </a:t>
            </a:r>
            <a:r>
              <a:rPr lang="ru-RU" sz="2932" dirty="0" err="1"/>
              <a:t>қамқорлығы</a:t>
            </a:r>
            <a:r>
              <a:rPr lang="ru-RU" sz="2932" dirty="0"/>
              <a:t> </a:t>
            </a:r>
            <a:r>
              <a:rPr lang="ru-RU" sz="2932" dirty="0" err="1"/>
              <a:t>немесе</a:t>
            </a:r>
            <a:r>
              <a:rPr lang="ru-RU" sz="2932" dirty="0"/>
              <a:t> </a:t>
            </a:r>
            <a:r>
              <a:rPr lang="ru-RU" sz="2932" dirty="0" err="1"/>
              <a:t>жол</a:t>
            </a:r>
            <a:r>
              <a:rPr lang="ru-RU" sz="2932" dirty="0"/>
              <a:t> </a:t>
            </a:r>
            <a:r>
              <a:rPr lang="ru-RU" sz="2932" dirty="0" err="1"/>
              <a:t>берушілігі</a:t>
            </a:r>
            <a:r>
              <a:rPr lang="ru-RU" sz="2932" dirty="0"/>
              <a:t> </a:t>
            </a:r>
            <a:r>
              <a:rPr lang="ru-RU" sz="2932" dirty="0" err="1"/>
              <a:t>үшін</a:t>
            </a:r>
            <a:r>
              <a:rPr lang="ru-RU" sz="2932" dirty="0"/>
              <a:t> </a:t>
            </a:r>
            <a:r>
              <a:rPr lang="ru-RU" sz="2932" dirty="0" err="1"/>
              <a:t>өзіне</a:t>
            </a:r>
            <a:r>
              <a:rPr lang="ru-RU" sz="2932" dirty="0"/>
              <a:t> </a:t>
            </a:r>
            <a:r>
              <a:rPr lang="ru-RU" sz="2932" dirty="0" err="1"/>
              <a:t>немесе</a:t>
            </a:r>
            <a:r>
              <a:rPr lang="ru-RU" sz="2932" dirty="0"/>
              <a:t> </a:t>
            </a:r>
            <a:r>
              <a:rPr lang="ru-RU" sz="2932" dirty="0" err="1"/>
              <a:t>басқа</a:t>
            </a:r>
            <a:r>
              <a:rPr lang="ru-RU" sz="2932" dirty="0"/>
              <a:t> </a:t>
            </a:r>
            <a:r>
              <a:rPr lang="ru-RU" sz="2932" dirty="0" err="1"/>
              <a:t>адамдарға</a:t>
            </a:r>
            <a:r>
              <a:rPr lang="ru-RU" sz="2932" dirty="0"/>
              <a:t> </a:t>
            </a:r>
            <a:r>
              <a:rPr lang="ru-RU" sz="2932" dirty="0" err="1"/>
              <a:t>ақша</a:t>
            </a:r>
            <a:r>
              <a:rPr lang="ru-RU" sz="2932" dirty="0"/>
              <a:t>, </a:t>
            </a:r>
            <a:r>
              <a:rPr lang="ru-RU" sz="2932" dirty="0" err="1"/>
              <a:t>бағалы</a:t>
            </a:r>
            <a:r>
              <a:rPr lang="ru-RU" sz="2932" dirty="0"/>
              <a:t> </a:t>
            </a:r>
            <a:r>
              <a:rPr lang="ru-RU" sz="2932" dirty="0" err="1"/>
              <a:t>қағаздар</a:t>
            </a:r>
            <a:r>
              <a:rPr lang="ru-RU" sz="2932" dirty="0"/>
              <a:t>, </a:t>
            </a:r>
            <a:r>
              <a:rPr lang="ru-RU" sz="2932" dirty="0" err="1"/>
              <a:t>өзге</a:t>
            </a:r>
            <a:r>
              <a:rPr lang="ru-RU" sz="2932" dirty="0"/>
              <a:t> </a:t>
            </a:r>
            <a:r>
              <a:rPr lang="ru-RU" sz="2932" dirty="0" err="1"/>
              <a:t>мүл</a:t>
            </a:r>
            <a:r>
              <a:rPr lang="en-US" sz="2932" dirty="0" err="1"/>
              <a:t>i</a:t>
            </a:r>
            <a:r>
              <a:rPr lang="ru-RU" sz="2932" dirty="0"/>
              <a:t>к, </a:t>
            </a:r>
            <a:r>
              <a:rPr lang="ru-RU" sz="2932" dirty="0" err="1"/>
              <a:t>мүл</a:t>
            </a:r>
            <a:r>
              <a:rPr lang="en-US" sz="2932" dirty="0" err="1"/>
              <a:t>i</a:t>
            </a:r>
            <a:r>
              <a:rPr lang="ru-RU" sz="2932" dirty="0" err="1"/>
              <a:t>кке</a:t>
            </a:r>
            <a:r>
              <a:rPr lang="ru-RU" sz="2932" dirty="0"/>
              <a:t> </a:t>
            </a:r>
            <a:r>
              <a:rPr lang="ru-RU" sz="2932" dirty="0" err="1"/>
              <a:t>құқық</a:t>
            </a:r>
            <a:r>
              <a:rPr lang="ru-RU" sz="2932" dirty="0"/>
              <a:t> </a:t>
            </a:r>
            <a:r>
              <a:rPr lang="ru-RU" sz="2932" dirty="0" err="1"/>
              <a:t>немесе</a:t>
            </a:r>
            <a:r>
              <a:rPr lang="ru-RU" sz="2932" dirty="0"/>
              <a:t> </a:t>
            </a:r>
            <a:r>
              <a:rPr lang="ru-RU" sz="2932" dirty="0" err="1"/>
              <a:t>мүл</a:t>
            </a:r>
            <a:r>
              <a:rPr lang="en-US" sz="2932" dirty="0" err="1"/>
              <a:t>i</a:t>
            </a:r>
            <a:r>
              <a:rPr lang="ru-RU" sz="2932" dirty="0"/>
              <a:t>к </a:t>
            </a:r>
            <a:r>
              <a:rPr lang="ru-RU" sz="2932" dirty="0" err="1"/>
              <a:t>сипатындағы</a:t>
            </a:r>
            <a:r>
              <a:rPr lang="ru-RU" sz="2932" dirty="0"/>
              <a:t> </a:t>
            </a:r>
            <a:r>
              <a:rPr lang="ru-RU" sz="2932" dirty="0" err="1"/>
              <a:t>пайда</a:t>
            </a:r>
            <a:r>
              <a:rPr lang="ru-RU" sz="2932" dirty="0"/>
              <a:t> </a:t>
            </a:r>
            <a:r>
              <a:rPr lang="ru-RU" sz="2932" dirty="0" err="1"/>
              <a:t>түр</a:t>
            </a:r>
            <a:r>
              <a:rPr lang="en-US" sz="2932" dirty="0" err="1"/>
              <a:t>i</a:t>
            </a:r>
            <a:r>
              <a:rPr lang="ru-RU" sz="2932" dirty="0" err="1"/>
              <a:t>нде</a:t>
            </a:r>
            <a:r>
              <a:rPr lang="ru-RU" sz="2932" dirty="0"/>
              <a:t> </a:t>
            </a:r>
            <a:r>
              <a:rPr lang="ru-RU" sz="2932" dirty="0" err="1"/>
              <a:t>жеке</a:t>
            </a:r>
            <a:r>
              <a:rPr lang="ru-RU" sz="2932" dirty="0"/>
              <a:t> </a:t>
            </a:r>
            <a:r>
              <a:rPr lang="ru-RU" sz="2932" dirty="0" err="1"/>
              <a:t>өз</a:t>
            </a:r>
            <a:r>
              <a:rPr lang="en-US" sz="2932" dirty="0" err="1"/>
              <a:t>i</a:t>
            </a:r>
            <a:r>
              <a:rPr lang="en-US" sz="2932" dirty="0"/>
              <a:t> </a:t>
            </a:r>
            <a:r>
              <a:rPr lang="ru-RU" sz="2932" dirty="0" err="1"/>
              <a:t>немесе</a:t>
            </a:r>
            <a:r>
              <a:rPr lang="ru-RU" sz="2932" dirty="0"/>
              <a:t> </a:t>
            </a:r>
            <a:r>
              <a:rPr lang="ru-RU" sz="2932" dirty="0" err="1"/>
              <a:t>делдал</a:t>
            </a:r>
            <a:r>
              <a:rPr lang="ru-RU" sz="2932" dirty="0"/>
              <a:t> </a:t>
            </a:r>
            <a:r>
              <a:rPr lang="ru-RU" sz="2932" dirty="0" err="1"/>
              <a:t>арқылы</a:t>
            </a:r>
            <a:r>
              <a:rPr lang="ru-RU" sz="2932" dirty="0"/>
              <a:t> пара </a:t>
            </a:r>
            <a:r>
              <a:rPr lang="ru-RU" sz="2932" dirty="0" err="1"/>
              <a:t>алуы</a:t>
            </a:r>
            <a:r>
              <a:rPr lang="ru-RU" sz="2932" dirty="0"/>
              <a:t>.</a:t>
            </a:r>
          </a:p>
          <a:p>
            <a:pPr marL="0" indent="0" fontAlgn="base">
              <a:buNone/>
            </a:pPr>
            <a:endParaRPr lang="ru-RU" sz="2932" dirty="0"/>
          </a:p>
          <a:p>
            <a:pPr marL="0" indent="0" fontAlgn="base">
              <a:buNone/>
            </a:pPr>
            <a:r>
              <a:rPr lang="ru-RU" dirty="0"/>
              <a:t> </a:t>
            </a:r>
            <a:r>
              <a:rPr lang="ru-RU" dirty="0" err="1"/>
              <a:t>Мүлкі</a:t>
            </a:r>
            <a:r>
              <a:rPr lang="ru-RU" dirty="0"/>
              <a:t> </a:t>
            </a:r>
            <a:r>
              <a:rPr lang="ru-RU" dirty="0" err="1"/>
              <a:t>тәркіленіп</a:t>
            </a:r>
            <a:r>
              <a:rPr lang="ru-RU" dirty="0"/>
              <a:t>, </a:t>
            </a:r>
            <a:r>
              <a:rPr lang="ru-RU" dirty="0" err="1"/>
              <a:t>белгілі</a:t>
            </a:r>
            <a:r>
              <a:rPr lang="ru-RU" dirty="0"/>
              <a:t> </a:t>
            </a:r>
            <a:r>
              <a:rPr lang="ru-RU" dirty="0" err="1"/>
              <a:t>бір</a:t>
            </a:r>
            <a:r>
              <a:rPr lang="ru-RU" dirty="0"/>
              <a:t> </a:t>
            </a:r>
            <a:r>
              <a:rPr lang="ru-RU" dirty="0" err="1"/>
              <a:t>лауазымдарды</a:t>
            </a:r>
            <a:r>
              <a:rPr lang="ru-RU" dirty="0"/>
              <a:t> </a:t>
            </a:r>
            <a:r>
              <a:rPr lang="ru-RU" dirty="0" err="1"/>
              <a:t>атқару</a:t>
            </a:r>
            <a:r>
              <a:rPr lang="ru-RU" dirty="0"/>
              <a:t> </a:t>
            </a:r>
            <a:r>
              <a:rPr lang="ru-RU" dirty="0" err="1"/>
              <a:t>немесе</a:t>
            </a:r>
            <a:r>
              <a:rPr lang="ru-RU" dirty="0"/>
              <a:t> </a:t>
            </a:r>
            <a:r>
              <a:rPr lang="ru-RU" dirty="0" err="1"/>
              <a:t>белгілі</a:t>
            </a:r>
            <a:r>
              <a:rPr lang="ru-RU" dirty="0"/>
              <a:t> </a:t>
            </a:r>
            <a:r>
              <a:rPr lang="ru-RU" dirty="0" err="1"/>
              <a:t>бір</a:t>
            </a:r>
            <a:r>
              <a:rPr lang="ru-RU" dirty="0"/>
              <a:t> </a:t>
            </a:r>
            <a:r>
              <a:rPr lang="ru-RU" dirty="0" err="1"/>
              <a:t>қызметпен</a:t>
            </a:r>
            <a:r>
              <a:rPr lang="ru-RU" dirty="0"/>
              <a:t> </a:t>
            </a:r>
            <a:r>
              <a:rPr lang="ru-RU" dirty="0" err="1"/>
              <a:t>айналысу</a:t>
            </a:r>
            <a:r>
              <a:rPr lang="ru-RU" dirty="0"/>
              <a:t> </a:t>
            </a:r>
            <a:r>
              <a:rPr lang="ru-RU" dirty="0" err="1"/>
              <a:t>құқығынан</a:t>
            </a:r>
            <a:r>
              <a:rPr lang="ru-RU" dirty="0"/>
              <a:t> </a:t>
            </a:r>
            <a:r>
              <a:rPr lang="ru-RU" dirty="0" err="1"/>
              <a:t>өмір</a:t>
            </a:r>
            <a:r>
              <a:rPr lang="ru-RU" dirty="0"/>
              <a:t> </a:t>
            </a:r>
            <a:r>
              <a:rPr lang="ru-RU" dirty="0" err="1"/>
              <a:t>бойына</a:t>
            </a:r>
            <a:r>
              <a:rPr lang="ru-RU" dirty="0"/>
              <a:t> </a:t>
            </a:r>
            <a:r>
              <a:rPr lang="ru-RU" dirty="0" err="1"/>
              <a:t>айыра</a:t>
            </a:r>
            <a:r>
              <a:rPr lang="ru-RU" dirty="0"/>
              <a:t> </a:t>
            </a:r>
            <a:r>
              <a:rPr lang="ru-RU" dirty="0" err="1"/>
              <a:t>отырып</a:t>
            </a:r>
            <a:r>
              <a:rPr lang="ru-RU" dirty="0"/>
              <a:t>, </a:t>
            </a:r>
            <a:r>
              <a:rPr lang="ru-RU" dirty="0" err="1"/>
              <a:t>параның</a:t>
            </a:r>
            <a:r>
              <a:rPr lang="ru-RU" dirty="0"/>
              <a:t> </a:t>
            </a:r>
            <a:r>
              <a:rPr lang="ru-RU" dirty="0" err="1"/>
              <a:t>жиырма</a:t>
            </a:r>
            <a:r>
              <a:rPr lang="ru-RU" dirty="0"/>
              <a:t> </a:t>
            </a:r>
            <a:r>
              <a:rPr lang="ru-RU" dirty="0" err="1"/>
              <a:t>еселенгеннен</a:t>
            </a:r>
            <a:r>
              <a:rPr lang="ru-RU" dirty="0"/>
              <a:t> </a:t>
            </a:r>
            <a:r>
              <a:rPr lang="ru-RU" dirty="0" err="1"/>
              <a:t>елу</a:t>
            </a:r>
            <a:r>
              <a:rPr lang="ru-RU" dirty="0"/>
              <a:t> </a:t>
            </a:r>
            <a:r>
              <a:rPr lang="ru-RU" dirty="0" err="1"/>
              <a:t>еселенгенге</a:t>
            </a:r>
            <a:r>
              <a:rPr lang="ru-RU" dirty="0"/>
              <a:t> </a:t>
            </a:r>
            <a:r>
              <a:rPr lang="ru-RU" dirty="0" err="1"/>
              <a:t>дейінгі</a:t>
            </a:r>
            <a:r>
              <a:rPr lang="ru-RU" dirty="0"/>
              <a:t> </a:t>
            </a:r>
            <a:r>
              <a:rPr lang="ru-RU" dirty="0" err="1"/>
              <a:t>сомасы</a:t>
            </a:r>
            <a:r>
              <a:rPr lang="ru-RU" dirty="0"/>
              <a:t> </a:t>
            </a:r>
            <a:r>
              <a:rPr lang="ru-RU" dirty="0" err="1"/>
              <a:t>мөлшерінде</a:t>
            </a:r>
            <a:r>
              <a:rPr lang="ru-RU" dirty="0"/>
              <a:t> </a:t>
            </a:r>
            <a:r>
              <a:rPr lang="ru-RU" dirty="0" err="1"/>
              <a:t>айыппұл</a:t>
            </a:r>
            <a:r>
              <a:rPr lang="ru-RU" dirty="0"/>
              <a:t> </a:t>
            </a:r>
            <a:r>
              <a:rPr lang="ru-RU" dirty="0" err="1"/>
              <a:t>салуға</a:t>
            </a:r>
            <a:r>
              <a:rPr lang="ru-RU" dirty="0"/>
              <a:t> не бес </a:t>
            </a:r>
            <a:r>
              <a:rPr lang="ru-RU" dirty="0" err="1"/>
              <a:t>жылға</a:t>
            </a:r>
            <a:r>
              <a:rPr lang="ru-RU" dirty="0"/>
              <a:t> </a:t>
            </a:r>
            <a:r>
              <a:rPr lang="ru-RU" dirty="0" err="1"/>
              <a:t>дейінгі</a:t>
            </a:r>
            <a:r>
              <a:rPr lang="ru-RU" dirty="0"/>
              <a:t> </a:t>
            </a:r>
            <a:r>
              <a:rPr lang="ru-RU" dirty="0" err="1"/>
              <a:t>мерзімге</a:t>
            </a:r>
            <a:r>
              <a:rPr lang="ru-RU" dirty="0"/>
              <a:t> бас </a:t>
            </a:r>
            <a:r>
              <a:rPr lang="ru-RU" dirty="0" err="1"/>
              <a:t>бостандығынан</a:t>
            </a:r>
            <a:r>
              <a:rPr lang="ru-RU" dirty="0"/>
              <a:t> </a:t>
            </a:r>
            <a:r>
              <a:rPr lang="ru-RU" dirty="0" err="1"/>
              <a:t>айыруға</a:t>
            </a:r>
            <a:r>
              <a:rPr lang="ru-RU" dirty="0"/>
              <a:t> </a:t>
            </a:r>
            <a:r>
              <a:rPr lang="ru-RU" dirty="0" err="1"/>
              <a:t>жазаланады</a:t>
            </a:r>
            <a:r>
              <a:rPr lang="ru-RU" dirty="0"/>
              <a:t>.</a:t>
            </a:r>
          </a:p>
        </p:txBody>
      </p:sp>
    </p:spTree>
    <p:extLst>
      <p:ext uri="{BB962C8B-B14F-4D97-AF65-F5344CB8AC3E}">
        <p14:creationId xmlns:p14="http://schemas.microsoft.com/office/powerpoint/2010/main" val="316726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7514" y="152306"/>
            <a:ext cx="11524486" cy="941336"/>
          </a:xfrm>
        </p:spPr>
        <p:txBody>
          <a:bodyPr>
            <a:normAutofit fontScale="90000"/>
          </a:bodyPr>
          <a:lstStyle/>
          <a:p>
            <a:r>
              <a:rPr lang="ru-RU" b="1" dirty="0"/>
              <a:t>ҚР ҚК 367-бап. Пара беру</a:t>
            </a:r>
            <a:br>
              <a:rPr lang="ru-RU" b="1" dirty="0"/>
            </a:br>
            <a:endParaRPr lang="ru-RU" dirty="0"/>
          </a:p>
        </p:txBody>
      </p:sp>
      <p:sp>
        <p:nvSpPr>
          <p:cNvPr id="3" name="Объект 2"/>
          <p:cNvSpPr>
            <a:spLocks noGrp="1"/>
          </p:cNvSpPr>
          <p:nvPr>
            <p:ph idx="1"/>
          </p:nvPr>
        </p:nvSpPr>
        <p:spPr>
          <a:xfrm>
            <a:off x="257604" y="1093642"/>
            <a:ext cx="11676792" cy="5533784"/>
          </a:xfrm>
        </p:spPr>
        <p:txBody>
          <a:bodyPr/>
          <a:lstStyle/>
          <a:p>
            <a:pPr marL="0" indent="0">
              <a:buNone/>
            </a:pPr>
            <a:r>
              <a:rPr lang="ru-RU" dirty="0"/>
              <a:t>	</a:t>
            </a:r>
            <a:r>
              <a:rPr lang="ru-RU" sz="3198" dirty="0" err="1"/>
              <a:t>Мемлекеттік</a:t>
            </a:r>
            <a:r>
              <a:rPr lang="ru-RU" sz="3198" dirty="0"/>
              <a:t> </a:t>
            </a:r>
            <a:r>
              <a:rPr lang="ru-RU" sz="3198" dirty="0" err="1"/>
              <a:t>функцияларды</a:t>
            </a:r>
            <a:r>
              <a:rPr lang="ru-RU" sz="3198" dirty="0"/>
              <a:t> </a:t>
            </a:r>
            <a:r>
              <a:rPr lang="ru-RU" sz="3198" dirty="0" err="1"/>
              <a:t>орындауға</a:t>
            </a:r>
            <a:r>
              <a:rPr lang="ru-RU" sz="3198" dirty="0"/>
              <a:t> </a:t>
            </a:r>
            <a:r>
              <a:rPr lang="ru-RU" sz="3198" dirty="0" err="1"/>
              <a:t>уәкілеттік</a:t>
            </a:r>
            <a:r>
              <a:rPr lang="ru-RU" sz="3198" dirty="0"/>
              <a:t> </a:t>
            </a:r>
            <a:r>
              <a:rPr lang="ru-RU" sz="3198" dirty="0" err="1"/>
              <a:t>берілген</a:t>
            </a:r>
            <a:r>
              <a:rPr lang="ru-RU" sz="3198" dirty="0"/>
              <a:t> </a:t>
            </a:r>
            <a:r>
              <a:rPr lang="ru-RU" sz="3198" dirty="0" err="1"/>
              <a:t>адамға</a:t>
            </a:r>
            <a:r>
              <a:rPr lang="ru-RU" sz="3198" dirty="0"/>
              <a:t> не </a:t>
            </a:r>
            <a:r>
              <a:rPr lang="ru-RU" sz="3198" dirty="0" err="1"/>
              <a:t>оған</a:t>
            </a:r>
            <a:r>
              <a:rPr lang="ru-RU" sz="3198" dirty="0"/>
              <a:t> </a:t>
            </a:r>
            <a:r>
              <a:rPr lang="ru-RU" sz="3198" dirty="0" err="1"/>
              <a:t>теңестірілген</a:t>
            </a:r>
            <a:r>
              <a:rPr lang="ru-RU" sz="3198" dirty="0"/>
              <a:t> </a:t>
            </a:r>
            <a:r>
              <a:rPr lang="ru-RU" sz="3198" dirty="0" err="1"/>
              <a:t>адамға</a:t>
            </a:r>
            <a:r>
              <a:rPr lang="ru-RU" sz="3198" dirty="0"/>
              <a:t> </a:t>
            </a:r>
            <a:r>
              <a:rPr lang="ru-RU" sz="3198" dirty="0" err="1"/>
              <a:t>немесе</a:t>
            </a:r>
            <a:r>
              <a:rPr lang="ru-RU" sz="3198" dirty="0"/>
              <a:t> </a:t>
            </a:r>
            <a:r>
              <a:rPr lang="ru-RU" sz="3198" dirty="0" err="1"/>
              <a:t>жауапты</a:t>
            </a:r>
            <a:r>
              <a:rPr lang="ru-RU" sz="3198" dirty="0"/>
              <a:t> </a:t>
            </a:r>
            <a:r>
              <a:rPr lang="ru-RU" sz="3198" dirty="0" err="1"/>
              <a:t>мемлекеттік</a:t>
            </a:r>
            <a:r>
              <a:rPr lang="ru-RU" sz="3198" dirty="0"/>
              <a:t> </a:t>
            </a:r>
            <a:r>
              <a:rPr lang="ru-RU" sz="3198" dirty="0" err="1"/>
              <a:t>лауазымды</a:t>
            </a:r>
            <a:r>
              <a:rPr lang="ru-RU" sz="3198" dirty="0"/>
              <a:t> </a:t>
            </a:r>
            <a:r>
              <a:rPr lang="ru-RU" sz="3198" dirty="0" err="1"/>
              <a:t>атқаратын</a:t>
            </a:r>
            <a:r>
              <a:rPr lang="ru-RU" sz="3198" dirty="0"/>
              <a:t> </a:t>
            </a:r>
            <a:r>
              <a:rPr lang="ru-RU" sz="3198" dirty="0" err="1"/>
              <a:t>адамға</a:t>
            </a:r>
            <a:r>
              <a:rPr lang="ru-RU" sz="3198" dirty="0"/>
              <a:t> не </a:t>
            </a:r>
            <a:r>
              <a:rPr lang="ru-RU" sz="3198" dirty="0" err="1"/>
              <a:t>лауазымды</a:t>
            </a:r>
            <a:r>
              <a:rPr lang="ru-RU" sz="3198" dirty="0"/>
              <a:t> </a:t>
            </a:r>
            <a:r>
              <a:rPr lang="ru-RU" sz="3198" dirty="0" err="1"/>
              <a:t>адамға</a:t>
            </a:r>
            <a:r>
              <a:rPr lang="ru-RU" sz="3198" dirty="0"/>
              <a:t>, </a:t>
            </a:r>
            <a:r>
              <a:rPr lang="ru-RU" sz="3198" dirty="0" err="1"/>
              <a:t>сол</a:t>
            </a:r>
            <a:r>
              <a:rPr lang="ru-RU" sz="3198" dirty="0"/>
              <a:t> </a:t>
            </a:r>
            <a:r>
              <a:rPr lang="ru-RU" sz="3198" dirty="0" err="1"/>
              <a:t>сияқты</a:t>
            </a:r>
            <a:r>
              <a:rPr lang="ru-RU" sz="3198" dirty="0"/>
              <a:t> </a:t>
            </a:r>
            <a:r>
              <a:rPr lang="ru-RU" sz="3198" dirty="0" err="1"/>
              <a:t>шет</a:t>
            </a:r>
            <a:r>
              <a:rPr lang="ru-RU" sz="3198" dirty="0"/>
              <a:t> </a:t>
            </a:r>
            <a:r>
              <a:rPr lang="ru-RU" sz="3198" dirty="0" err="1"/>
              <a:t>мемлекеттің</a:t>
            </a:r>
            <a:r>
              <a:rPr lang="ru-RU" sz="3198" dirty="0"/>
              <a:t> </a:t>
            </a:r>
            <a:r>
              <a:rPr lang="ru-RU" sz="3198" dirty="0" err="1"/>
              <a:t>немесе</a:t>
            </a:r>
            <a:r>
              <a:rPr lang="ru-RU" sz="3198" dirty="0"/>
              <a:t> </a:t>
            </a:r>
            <a:r>
              <a:rPr lang="ru-RU" sz="3198" dirty="0" err="1"/>
              <a:t>халықаралық</a:t>
            </a:r>
            <a:r>
              <a:rPr lang="ru-RU" sz="3198" dirty="0"/>
              <a:t> </a:t>
            </a:r>
            <a:r>
              <a:rPr lang="ru-RU" sz="3198" dirty="0" err="1"/>
              <a:t>ұйымның</a:t>
            </a:r>
            <a:r>
              <a:rPr lang="ru-RU" sz="3198" dirty="0"/>
              <a:t> </a:t>
            </a:r>
            <a:r>
              <a:rPr lang="ru-RU" sz="3198" dirty="0" err="1"/>
              <a:t>лауазымды</a:t>
            </a:r>
            <a:r>
              <a:rPr lang="ru-RU" sz="3198" dirty="0"/>
              <a:t> </a:t>
            </a:r>
            <a:r>
              <a:rPr lang="ru-RU" sz="3198" dirty="0" err="1"/>
              <a:t>адамына</a:t>
            </a:r>
            <a:r>
              <a:rPr lang="ru-RU" sz="3198" dirty="0"/>
              <a:t> </a:t>
            </a:r>
            <a:r>
              <a:rPr lang="ru-RU" sz="3198" dirty="0" err="1"/>
              <a:t>жеке</a:t>
            </a:r>
            <a:r>
              <a:rPr lang="ru-RU" sz="3198" dirty="0"/>
              <a:t> </a:t>
            </a:r>
            <a:r>
              <a:rPr lang="ru-RU" sz="3198" dirty="0" err="1"/>
              <a:t>өзіне</a:t>
            </a:r>
            <a:r>
              <a:rPr lang="ru-RU" sz="3198" dirty="0"/>
              <a:t> </a:t>
            </a:r>
            <a:r>
              <a:rPr lang="ru-RU" sz="3198" dirty="0" err="1"/>
              <a:t>немесе</a:t>
            </a:r>
            <a:r>
              <a:rPr lang="ru-RU" sz="3198" dirty="0"/>
              <a:t> </a:t>
            </a:r>
            <a:r>
              <a:rPr lang="ru-RU" sz="3198" dirty="0" err="1"/>
              <a:t>делдал</a:t>
            </a:r>
            <a:r>
              <a:rPr lang="ru-RU" sz="3198" dirty="0"/>
              <a:t> </a:t>
            </a:r>
            <a:r>
              <a:rPr lang="ru-RU" sz="3198" dirty="0" err="1"/>
              <a:t>арқылы</a:t>
            </a:r>
            <a:r>
              <a:rPr lang="ru-RU" sz="3198" dirty="0"/>
              <a:t> пара беру.</a:t>
            </a:r>
          </a:p>
          <a:p>
            <a:pPr marL="0" indent="0">
              <a:buNone/>
            </a:pPr>
            <a:endParaRPr lang="ru-RU" sz="3198" dirty="0"/>
          </a:p>
          <a:p>
            <a:pPr marL="0" indent="0">
              <a:buNone/>
            </a:pPr>
            <a:r>
              <a:rPr lang="ru-RU" sz="3198" dirty="0"/>
              <a:t>      </a:t>
            </a:r>
            <a:r>
              <a:rPr lang="ru-RU" sz="3198" dirty="0" err="1"/>
              <a:t>Мүлкі</a:t>
            </a:r>
            <a:r>
              <a:rPr lang="ru-RU" sz="3198" dirty="0"/>
              <a:t> </a:t>
            </a:r>
            <a:r>
              <a:rPr lang="ru-RU" sz="3198" dirty="0" err="1"/>
              <a:t>тәркіленіп</a:t>
            </a:r>
            <a:r>
              <a:rPr lang="ru-RU" sz="3198" dirty="0"/>
              <a:t>, </a:t>
            </a:r>
            <a:r>
              <a:rPr lang="ru-RU" sz="3198" dirty="0" err="1"/>
              <a:t>белгілі</a:t>
            </a:r>
            <a:r>
              <a:rPr lang="ru-RU" sz="3198" dirty="0"/>
              <a:t> </a:t>
            </a:r>
            <a:r>
              <a:rPr lang="ru-RU" sz="3198" dirty="0" err="1"/>
              <a:t>бір</a:t>
            </a:r>
            <a:r>
              <a:rPr lang="ru-RU" sz="3198" dirty="0"/>
              <a:t> </a:t>
            </a:r>
            <a:r>
              <a:rPr lang="ru-RU" sz="3198" dirty="0" err="1"/>
              <a:t>лауазымдарды</a:t>
            </a:r>
            <a:r>
              <a:rPr lang="ru-RU" sz="3198" dirty="0"/>
              <a:t> </a:t>
            </a:r>
            <a:r>
              <a:rPr lang="ru-RU" sz="3198" dirty="0" err="1"/>
              <a:t>атқару</a:t>
            </a:r>
            <a:r>
              <a:rPr lang="ru-RU" sz="3198" dirty="0"/>
              <a:t> </a:t>
            </a:r>
            <a:r>
              <a:rPr lang="ru-RU" sz="3198" dirty="0" err="1"/>
              <a:t>немесе</a:t>
            </a:r>
            <a:r>
              <a:rPr lang="ru-RU" sz="3198" dirty="0"/>
              <a:t> </a:t>
            </a:r>
            <a:r>
              <a:rPr lang="ru-RU" sz="3198" dirty="0" err="1"/>
              <a:t>белгілі</a:t>
            </a:r>
            <a:r>
              <a:rPr lang="ru-RU" sz="3198" dirty="0"/>
              <a:t> </a:t>
            </a:r>
            <a:r>
              <a:rPr lang="ru-RU" sz="3198" dirty="0" err="1"/>
              <a:t>бір</a:t>
            </a:r>
            <a:r>
              <a:rPr lang="ru-RU" sz="3198" dirty="0"/>
              <a:t> </a:t>
            </a:r>
            <a:r>
              <a:rPr lang="ru-RU" sz="3198" dirty="0" err="1"/>
              <a:t>қызметпен</a:t>
            </a:r>
            <a:r>
              <a:rPr lang="ru-RU" sz="3198" dirty="0"/>
              <a:t> </a:t>
            </a:r>
            <a:r>
              <a:rPr lang="ru-RU" sz="3198" dirty="0" err="1"/>
              <a:t>айналысу</a:t>
            </a:r>
            <a:r>
              <a:rPr lang="ru-RU" sz="3198" dirty="0"/>
              <a:t> </a:t>
            </a:r>
            <a:r>
              <a:rPr lang="ru-RU" sz="3198" dirty="0" err="1"/>
              <a:t>құқығынан</a:t>
            </a:r>
            <a:r>
              <a:rPr lang="ru-RU" sz="3198" dirty="0"/>
              <a:t> </a:t>
            </a:r>
            <a:r>
              <a:rPr lang="ru-RU" sz="3198" dirty="0" err="1"/>
              <a:t>өмір</a:t>
            </a:r>
            <a:r>
              <a:rPr lang="ru-RU" sz="3198" dirty="0"/>
              <a:t> </a:t>
            </a:r>
            <a:r>
              <a:rPr lang="ru-RU" sz="3198" dirty="0" err="1"/>
              <a:t>бойына</a:t>
            </a:r>
            <a:r>
              <a:rPr lang="ru-RU" sz="3198" dirty="0"/>
              <a:t> </a:t>
            </a:r>
            <a:r>
              <a:rPr lang="ru-RU" sz="3198" dirty="0" err="1"/>
              <a:t>айыра</a:t>
            </a:r>
            <a:r>
              <a:rPr lang="ru-RU" sz="3198" dirty="0"/>
              <a:t> </a:t>
            </a:r>
            <a:r>
              <a:rPr lang="ru-RU" sz="3198" dirty="0" err="1"/>
              <a:t>отырып</a:t>
            </a:r>
            <a:r>
              <a:rPr lang="ru-RU" sz="3198" dirty="0"/>
              <a:t>, </a:t>
            </a:r>
            <a:r>
              <a:rPr lang="ru-RU" sz="3198" dirty="0" err="1"/>
              <a:t>параның</a:t>
            </a:r>
            <a:r>
              <a:rPr lang="ru-RU" sz="3198" dirty="0"/>
              <a:t> </a:t>
            </a:r>
            <a:r>
              <a:rPr lang="ru-RU" sz="3198" dirty="0" err="1"/>
              <a:t>жиырма</a:t>
            </a:r>
            <a:r>
              <a:rPr lang="ru-RU" sz="3198" dirty="0"/>
              <a:t> </a:t>
            </a:r>
            <a:r>
              <a:rPr lang="ru-RU" sz="3198" dirty="0" err="1"/>
              <a:t>еселенгеннен</a:t>
            </a:r>
            <a:r>
              <a:rPr lang="ru-RU" sz="3198" dirty="0"/>
              <a:t> </a:t>
            </a:r>
            <a:r>
              <a:rPr lang="ru-RU" sz="3198" dirty="0" err="1"/>
              <a:t>отыз</a:t>
            </a:r>
            <a:r>
              <a:rPr lang="ru-RU" sz="3198" dirty="0"/>
              <a:t> </a:t>
            </a:r>
            <a:r>
              <a:rPr lang="ru-RU" sz="3198" dirty="0" err="1"/>
              <a:t>еселенгенге</a:t>
            </a:r>
            <a:r>
              <a:rPr lang="ru-RU" sz="3198" dirty="0"/>
              <a:t> </a:t>
            </a:r>
            <a:r>
              <a:rPr lang="ru-RU" sz="3198" dirty="0" err="1"/>
              <a:t>дейінгі</a:t>
            </a:r>
            <a:r>
              <a:rPr lang="ru-RU" sz="3198" dirty="0"/>
              <a:t> </a:t>
            </a:r>
            <a:r>
              <a:rPr lang="ru-RU" sz="3198" dirty="0" err="1"/>
              <a:t>сомасы</a:t>
            </a:r>
            <a:r>
              <a:rPr lang="ru-RU" sz="3198" dirty="0"/>
              <a:t> </a:t>
            </a:r>
            <a:r>
              <a:rPr lang="ru-RU" sz="3198" dirty="0" err="1"/>
              <a:t>мөлшерінде</a:t>
            </a:r>
            <a:r>
              <a:rPr lang="ru-RU" sz="3198" dirty="0"/>
              <a:t> </a:t>
            </a:r>
            <a:r>
              <a:rPr lang="ru-RU" sz="3198" dirty="0" err="1"/>
              <a:t>айыппұл</a:t>
            </a:r>
            <a:r>
              <a:rPr lang="ru-RU" sz="3198" dirty="0"/>
              <a:t> </a:t>
            </a:r>
            <a:r>
              <a:rPr lang="ru-RU" sz="3198" dirty="0" err="1"/>
              <a:t>салуға</a:t>
            </a:r>
            <a:r>
              <a:rPr lang="ru-RU" sz="3198" dirty="0"/>
              <a:t> не бес </a:t>
            </a:r>
            <a:r>
              <a:rPr lang="ru-RU" sz="3198" dirty="0" err="1"/>
              <a:t>жылға</a:t>
            </a:r>
            <a:r>
              <a:rPr lang="ru-RU" sz="3198" dirty="0"/>
              <a:t> </a:t>
            </a:r>
            <a:r>
              <a:rPr lang="ru-RU" sz="3198" dirty="0" err="1"/>
              <a:t>дейінгі</a:t>
            </a:r>
            <a:r>
              <a:rPr lang="ru-RU" sz="3198" dirty="0"/>
              <a:t> </a:t>
            </a:r>
            <a:r>
              <a:rPr lang="ru-RU" sz="3198" dirty="0" err="1"/>
              <a:t>мерзімге</a:t>
            </a:r>
            <a:r>
              <a:rPr lang="ru-RU" sz="3198" dirty="0"/>
              <a:t> бас </a:t>
            </a:r>
            <a:r>
              <a:rPr lang="ru-RU" sz="3198" dirty="0" err="1"/>
              <a:t>бостандығынан</a:t>
            </a:r>
            <a:r>
              <a:rPr lang="ru-RU" sz="3198" dirty="0"/>
              <a:t> </a:t>
            </a:r>
            <a:r>
              <a:rPr lang="ru-RU" sz="3198" dirty="0" err="1"/>
              <a:t>айыруға</a:t>
            </a:r>
            <a:r>
              <a:rPr lang="ru-RU" sz="3198" dirty="0"/>
              <a:t> </a:t>
            </a:r>
            <a:r>
              <a:rPr lang="ru-RU" sz="3198" dirty="0" err="1"/>
              <a:t>жазаланады</a:t>
            </a:r>
            <a:r>
              <a:rPr lang="ru-RU" sz="3198" dirty="0"/>
              <a:t>.</a:t>
            </a:r>
          </a:p>
          <a:p>
            <a:endParaRPr lang="ru-RU" dirty="0"/>
          </a:p>
          <a:p>
            <a:pPr marL="0" indent="0">
              <a:buNone/>
            </a:pPr>
            <a:endParaRPr lang="ru-RU" dirty="0"/>
          </a:p>
        </p:txBody>
      </p:sp>
    </p:spTree>
    <p:extLst>
      <p:ext uri="{BB962C8B-B14F-4D97-AF65-F5344CB8AC3E}">
        <p14:creationId xmlns:p14="http://schemas.microsoft.com/office/powerpoint/2010/main" val="216507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298" y="230574"/>
            <a:ext cx="10306038" cy="1460114"/>
          </a:xfrm>
        </p:spPr>
        <p:txBody>
          <a:bodyPr>
            <a:normAutofit fontScale="90000"/>
          </a:bodyPr>
          <a:lstStyle/>
          <a:p>
            <a:r>
              <a:rPr lang="en-US" b="1" cap="all" dirty="0"/>
              <a:t>ISO 37001 </a:t>
            </a:r>
            <a:r>
              <a:rPr lang="kk-KZ" b="1" cap="all" dirty="0"/>
              <a:t>Сыбайлас жемқорлыққа </a:t>
            </a:r>
            <a:r>
              <a:rPr lang="ru-RU" b="1" cap="all" dirty="0"/>
              <a:t>ҚАРСЫ БАСҚАРУ </a:t>
            </a:r>
            <a:r>
              <a:rPr lang="ru-RU" b="1" cap="all" dirty="0" err="1"/>
              <a:t>ЖҮЙЕсІ</a:t>
            </a:r>
            <a:br>
              <a:rPr lang="ru-RU" dirty="0"/>
            </a:br>
            <a:endParaRPr lang="ru-RU" dirty="0"/>
          </a:p>
        </p:txBody>
      </p:sp>
      <p:pic>
        <p:nvPicPr>
          <p:cNvPr id="4" name="Объект 3" descr="Титульный лист: ISO 37001 Anti-bribery management systems">
            <a:hlinkClick r:id="rId2" tooltip="&quot;ISO 37001 Anti-bribery management systems&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66791" y="1347485"/>
            <a:ext cx="3185733" cy="5178403"/>
          </a:xfrm>
          <a:prstGeom prst="rect">
            <a:avLst/>
          </a:prstGeom>
          <a:noFill/>
          <a:ln>
            <a:noFill/>
          </a:ln>
        </p:spPr>
      </p:pic>
    </p:spTree>
    <p:extLst>
      <p:ext uri="{BB962C8B-B14F-4D97-AF65-F5344CB8AC3E}">
        <p14:creationId xmlns:p14="http://schemas.microsoft.com/office/powerpoint/2010/main" val="381044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444" y="0"/>
            <a:ext cx="10509113" cy="1042873"/>
          </a:xfrm>
        </p:spPr>
        <p:txBody>
          <a:bodyPr>
            <a:noAutofit/>
          </a:bodyPr>
          <a:lstStyle/>
          <a:p>
            <a:r>
              <a:rPr lang="ru-RU" sz="3600" dirty="0"/>
              <a:t>ҚР </a:t>
            </a:r>
            <a:r>
              <a:rPr lang="ru-RU" sz="3600" dirty="0" err="1"/>
              <a:t>Президенті</a:t>
            </a:r>
            <a:r>
              <a:rPr lang="ru-RU" sz="3600" dirty="0"/>
              <a:t> </a:t>
            </a:r>
            <a:r>
              <a:rPr lang="ru-RU" sz="3600" dirty="0" err="1"/>
              <a:t>жанындағы</a:t>
            </a:r>
            <a:r>
              <a:rPr lang="ru-RU" sz="3600" dirty="0"/>
              <a:t> </a:t>
            </a:r>
            <a:r>
              <a:rPr lang="ru-RU" sz="3600" dirty="0" err="1"/>
              <a:t>Мемлекеттік</a:t>
            </a:r>
            <a:r>
              <a:rPr lang="ru-RU" sz="3600" dirty="0"/>
              <a:t> </a:t>
            </a:r>
            <a:r>
              <a:rPr lang="ru-RU" sz="3600" dirty="0" err="1"/>
              <a:t>басқару</a:t>
            </a:r>
            <a:r>
              <a:rPr lang="ru-RU" sz="3600" dirty="0"/>
              <a:t> </a:t>
            </a:r>
            <a:r>
              <a:rPr lang="ru-RU" sz="3600" dirty="0" err="1"/>
              <a:t>академиясы</a:t>
            </a:r>
            <a:r>
              <a:rPr lang="ru-RU" sz="3600" dirty="0"/>
              <a:t>, Астана </a:t>
            </a:r>
            <a:r>
              <a:rPr lang="ru-RU" sz="3600" dirty="0" err="1"/>
              <a:t>қ</a:t>
            </a:r>
            <a:r>
              <a:rPr lang="ru-RU" sz="3600" dirty="0"/>
              <a:t>., 2019 </a:t>
            </a:r>
            <a:r>
              <a:rPr lang="ru-RU" sz="3600" dirty="0" err="1"/>
              <a:t>жылғы</a:t>
            </a:r>
            <a:r>
              <a:rPr lang="ru-RU" sz="3600" dirty="0"/>
              <a:t> </a:t>
            </a:r>
            <a:r>
              <a:rPr lang="ru-RU" sz="3600" dirty="0" err="1"/>
              <a:t>қараша</a:t>
            </a:r>
            <a:endParaRPr lang="ru-RU" sz="36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589" y="1042873"/>
            <a:ext cx="8630672" cy="5686090"/>
          </a:xfrm>
        </p:spPr>
      </p:pic>
    </p:spTree>
    <p:extLst>
      <p:ext uri="{BB962C8B-B14F-4D97-AF65-F5344CB8AC3E}">
        <p14:creationId xmlns:p14="http://schemas.microsoft.com/office/powerpoint/2010/main" val="74359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49908A-27E9-5950-DE4B-BB135C9956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218" y="161042"/>
            <a:ext cx="8611564" cy="6085369"/>
          </a:xfrm>
        </p:spPr>
      </p:pic>
    </p:spTree>
    <p:extLst>
      <p:ext uri="{BB962C8B-B14F-4D97-AF65-F5344CB8AC3E}">
        <p14:creationId xmlns:p14="http://schemas.microsoft.com/office/powerpoint/2010/main" val="41931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BB2DC4-43C9-9057-A359-1D45DC385C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636" y="341765"/>
            <a:ext cx="4363194" cy="6174470"/>
          </a:xfrm>
        </p:spPr>
      </p:pic>
    </p:spTree>
    <p:extLst>
      <p:ext uri="{BB962C8B-B14F-4D97-AF65-F5344CB8AC3E}">
        <p14:creationId xmlns:p14="http://schemas.microsoft.com/office/powerpoint/2010/main" val="338418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444" y="0"/>
            <a:ext cx="10509113" cy="1398254"/>
          </a:xfrm>
        </p:spPr>
        <p:txBody>
          <a:bodyPr/>
          <a:lstStyle/>
          <a:p>
            <a:r>
              <a:rPr lang="ru-RU" dirty="0"/>
              <a:t>ISO 37001 </a:t>
            </a:r>
            <a:r>
              <a:rPr lang="ru-RU" dirty="0" err="1"/>
              <a:t>мақсаттары</a:t>
            </a:r>
            <a:endParaRPr lang="ru-RU" dirty="0"/>
          </a:p>
        </p:txBody>
      </p:sp>
      <p:sp>
        <p:nvSpPr>
          <p:cNvPr id="3" name="Объект 2"/>
          <p:cNvSpPr>
            <a:spLocks noGrp="1"/>
          </p:cNvSpPr>
          <p:nvPr>
            <p:ph idx="1"/>
          </p:nvPr>
        </p:nvSpPr>
        <p:spPr>
          <a:xfrm>
            <a:off x="841444" y="1652097"/>
            <a:ext cx="10509113" cy="4924560"/>
          </a:xfrm>
        </p:spPr>
        <p:txBody>
          <a:bodyPr>
            <a:normAutofit/>
          </a:bodyPr>
          <a:lstStyle/>
          <a:p>
            <a:r>
              <a:rPr lang="ru-RU" sz="3598" dirty="0" err="1"/>
              <a:t>ұйымдардағы</a:t>
            </a:r>
            <a:r>
              <a:rPr lang="ru-RU" sz="3598" dirty="0"/>
              <a:t> </a:t>
            </a:r>
            <a:r>
              <a:rPr lang="ru-RU" sz="3598" dirty="0" err="1"/>
              <a:t>сыбайлас</a:t>
            </a:r>
            <a:r>
              <a:rPr lang="ru-RU" sz="3598" dirty="0"/>
              <a:t> </a:t>
            </a:r>
            <a:r>
              <a:rPr lang="ru-RU" sz="3598" dirty="0" err="1"/>
              <a:t>жемқорлыққа</a:t>
            </a:r>
            <a:r>
              <a:rPr lang="ru-RU" sz="3598" dirty="0"/>
              <a:t> </a:t>
            </a:r>
            <a:r>
              <a:rPr lang="ru-RU" sz="3598" dirty="0" err="1"/>
              <a:t>қарсы</a:t>
            </a:r>
            <a:r>
              <a:rPr lang="ru-RU" sz="3598" dirty="0"/>
              <a:t> </a:t>
            </a:r>
            <a:r>
              <a:rPr lang="ru-RU" sz="3598" dirty="0" err="1"/>
              <a:t>іс-қимыл</a:t>
            </a:r>
            <a:r>
              <a:rPr lang="ru-RU" sz="3598" dirty="0"/>
              <a:t> </a:t>
            </a:r>
            <a:r>
              <a:rPr lang="ru-RU" sz="3598" dirty="0" err="1"/>
              <a:t>және</a:t>
            </a:r>
            <a:r>
              <a:rPr lang="ru-RU" sz="3598" dirty="0"/>
              <a:t> </a:t>
            </a:r>
            <a:r>
              <a:rPr lang="ru-RU" sz="3598" dirty="0" err="1"/>
              <a:t>кәсіпкерлік</a:t>
            </a:r>
            <a:r>
              <a:rPr lang="ru-RU" sz="3598" dirty="0"/>
              <a:t> </a:t>
            </a:r>
            <a:r>
              <a:rPr lang="ru-RU" sz="3598" dirty="0" err="1"/>
              <a:t>қызметтің</a:t>
            </a:r>
            <a:r>
              <a:rPr lang="ru-RU" sz="3598" dirty="0"/>
              <a:t> </a:t>
            </a:r>
            <a:r>
              <a:rPr lang="ru-RU" sz="3598" dirty="0" err="1"/>
              <a:t>этикаға</a:t>
            </a:r>
            <a:r>
              <a:rPr lang="ru-RU" sz="3598" dirty="0"/>
              <a:t> </a:t>
            </a:r>
            <a:r>
              <a:rPr lang="ru-RU" sz="3598" dirty="0" err="1"/>
              <a:t>негізделген</a:t>
            </a:r>
            <a:r>
              <a:rPr lang="ru-RU" sz="3598" dirty="0"/>
              <a:t> </a:t>
            </a:r>
            <a:r>
              <a:rPr lang="ru-RU" sz="3598" dirty="0" err="1"/>
              <a:t>мәдениетін</a:t>
            </a:r>
            <a:r>
              <a:rPr lang="ru-RU" sz="3598" dirty="0"/>
              <a:t> </a:t>
            </a:r>
            <a:r>
              <a:rPr lang="ru-RU" sz="3598" dirty="0" err="1"/>
              <a:t>дамыту</a:t>
            </a:r>
            <a:r>
              <a:rPr lang="ru-RU" sz="3598" dirty="0"/>
              <a:t>,</a:t>
            </a:r>
          </a:p>
          <a:p>
            <a:endParaRPr lang="ru-RU" sz="3598" dirty="0"/>
          </a:p>
          <a:p>
            <a:r>
              <a:rPr lang="ru-RU" sz="3598" dirty="0" err="1"/>
              <a:t>ұйымның</a:t>
            </a:r>
            <a:r>
              <a:rPr lang="ru-RU" sz="3598" dirty="0"/>
              <a:t> </a:t>
            </a:r>
            <a:r>
              <a:rPr lang="ru-RU" sz="3598" dirty="0" err="1"/>
              <a:t>атынан</a:t>
            </a:r>
            <a:r>
              <a:rPr lang="ru-RU" sz="3598" dirty="0"/>
              <a:t> да, </a:t>
            </a:r>
            <a:r>
              <a:rPr lang="ru-RU" sz="3598" dirty="0" err="1"/>
              <a:t>оның</a:t>
            </a:r>
            <a:r>
              <a:rPr lang="ru-RU" sz="3598" dirty="0"/>
              <a:t> </a:t>
            </a:r>
            <a:r>
              <a:rPr lang="ru-RU" sz="3598" dirty="0" err="1"/>
              <a:t>қызметкерлерінен</a:t>
            </a:r>
            <a:r>
              <a:rPr lang="ru-RU" sz="3598" dirty="0"/>
              <a:t> де, </a:t>
            </a:r>
            <a:r>
              <a:rPr lang="ru-RU" sz="3598" dirty="0" err="1"/>
              <a:t>іскер</a:t>
            </a:r>
            <a:r>
              <a:rPr lang="ru-RU" sz="3598" dirty="0"/>
              <a:t> </a:t>
            </a:r>
            <a:r>
              <a:rPr lang="ru-RU" sz="3598" dirty="0" err="1"/>
              <a:t>серіктестерінен</a:t>
            </a:r>
            <a:r>
              <a:rPr lang="ru-RU" sz="3598" dirty="0"/>
              <a:t> де </a:t>
            </a:r>
            <a:r>
              <a:rPr lang="ru-RU" sz="3598" dirty="0" err="1"/>
              <a:t>жасалатын</a:t>
            </a:r>
            <a:r>
              <a:rPr lang="ru-RU" sz="3598" dirty="0"/>
              <a:t> </a:t>
            </a:r>
            <a:r>
              <a:rPr lang="ru-RU" sz="3598" dirty="0" err="1"/>
              <a:t>сыбайлас</a:t>
            </a:r>
            <a:r>
              <a:rPr lang="ru-RU" sz="3598" dirty="0"/>
              <a:t> </a:t>
            </a:r>
            <a:r>
              <a:rPr lang="ru-RU" sz="3598" dirty="0" err="1"/>
              <a:t>жемқорлық</a:t>
            </a:r>
            <a:r>
              <a:rPr lang="ru-RU" sz="3598" dirty="0"/>
              <a:t> </a:t>
            </a:r>
            <a:r>
              <a:rPr lang="ru-RU" sz="3598" dirty="0" err="1"/>
              <a:t>әрекеттерінің</a:t>
            </a:r>
            <a:r>
              <a:rPr lang="ru-RU" sz="3598" dirty="0"/>
              <a:t> </a:t>
            </a:r>
            <a:r>
              <a:rPr lang="ru-RU" sz="3598" dirty="0" err="1"/>
              <a:t>алдын</a:t>
            </a:r>
            <a:r>
              <a:rPr lang="ru-RU" sz="3598" dirty="0"/>
              <a:t> </a:t>
            </a:r>
            <a:r>
              <a:rPr lang="ru-RU" sz="3598" dirty="0" err="1"/>
              <a:t>алу</a:t>
            </a:r>
            <a:r>
              <a:rPr lang="ru-RU" sz="3598" dirty="0"/>
              <a:t>, </a:t>
            </a:r>
            <a:r>
              <a:rPr lang="ru-RU" sz="3598" dirty="0" err="1"/>
              <a:t>анықтау</a:t>
            </a:r>
            <a:r>
              <a:rPr lang="ru-RU" sz="3598" dirty="0"/>
              <a:t> </a:t>
            </a:r>
            <a:r>
              <a:rPr lang="ru-RU" sz="3598" dirty="0" err="1"/>
              <a:t>және</a:t>
            </a:r>
            <a:r>
              <a:rPr lang="ru-RU" sz="3598" dirty="0"/>
              <a:t> </a:t>
            </a:r>
            <a:r>
              <a:rPr lang="ru-RU" sz="3598" dirty="0" err="1"/>
              <a:t>оларға</a:t>
            </a:r>
            <a:r>
              <a:rPr lang="ru-RU" sz="3598" dirty="0"/>
              <a:t> </a:t>
            </a:r>
            <a:r>
              <a:rPr lang="ru-RU" sz="3598" dirty="0" err="1"/>
              <a:t>қарсы</a:t>
            </a:r>
            <a:r>
              <a:rPr lang="ru-RU" sz="3598" dirty="0"/>
              <a:t> </a:t>
            </a:r>
            <a:r>
              <a:rPr lang="ru-RU" sz="3598" dirty="0" err="1"/>
              <a:t>іс-қимыл</a:t>
            </a:r>
            <a:r>
              <a:rPr lang="ru-RU" sz="3598" dirty="0"/>
              <a:t> </a:t>
            </a:r>
            <a:r>
              <a:rPr lang="ru-RU" sz="3598" dirty="0" err="1"/>
              <a:t>жасау</a:t>
            </a:r>
            <a:r>
              <a:rPr lang="ru-RU" sz="3598" dirty="0"/>
              <a:t>. </a:t>
            </a:r>
          </a:p>
          <a:p>
            <a:endParaRPr lang="ru-RU" sz="3198" dirty="0"/>
          </a:p>
        </p:txBody>
      </p:sp>
    </p:spTree>
    <p:extLst>
      <p:ext uri="{BB962C8B-B14F-4D97-AF65-F5344CB8AC3E}">
        <p14:creationId xmlns:p14="http://schemas.microsoft.com/office/powerpoint/2010/main" val="319025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444" y="129037"/>
            <a:ext cx="10509113" cy="1269217"/>
          </a:xfrm>
        </p:spPr>
        <p:txBody>
          <a:bodyPr>
            <a:normAutofit fontScale="90000"/>
          </a:bodyPr>
          <a:lstStyle/>
          <a:p>
            <a:r>
              <a:rPr lang="ru-RU" dirty="0" err="1"/>
              <a:t>Сыбайлас</a:t>
            </a:r>
            <a:r>
              <a:rPr lang="ru-RU" dirty="0"/>
              <a:t> </a:t>
            </a:r>
            <a:r>
              <a:rPr lang="ru-RU" dirty="0" err="1"/>
              <a:t>жемқорлыққа</a:t>
            </a:r>
            <a:r>
              <a:rPr lang="ru-RU" dirty="0"/>
              <a:t> </a:t>
            </a:r>
            <a:r>
              <a:rPr lang="ru-RU" dirty="0" err="1"/>
              <a:t>қарсы</a:t>
            </a:r>
            <a:r>
              <a:rPr lang="ru-RU" dirty="0"/>
              <a:t> </a:t>
            </a:r>
            <a:r>
              <a:rPr lang="ru-RU" dirty="0" err="1"/>
              <a:t>басқару</a:t>
            </a:r>
            <a:r>
              <a:rPr lang="ru-RU" dirty="0"/>
              <a:t> </a:t>
            </a:r>
            <a:r>
              <a:rPr lang="ru-RU" dirty="0" err="1"/>
              <a:t>жүйесі</a:t>
            </a:r>
            <a:r>
              <a:rPr lang="ru-RU" dirty="0"/>
              <a:t> </a:t>
            </a:r>
            <a:r>
              <a:rPr lang="ru-RU" dirty="0" err="1"/>
              <a:t>мынадай</a:t>
            </a:r>
            <a:r>
              <a:rPr lang="ru-RU" dirty="0"/>
              <a:t> </a:t>
            </a:r>
            <a:r>
              <a:rPr lang="ru-RU" dirty="0" err="1"/>
              <a:t>талаптарды</a:t>
            </a:r>
            <a:r>
              <a:rPr lang="ru-RU" dirty="0"/>
              <a:t> </a:t>
            </a:r>
            <a:r>
              <a:rPr lang="ru-RU" dirty="0" err="1"/>
              <a:t>айқындайды</a:t>
            </a:r>
            <a:r>
              <a:rPr lang="ru-RU" dirty="0"/>
              <a:t> :</a:t>
            </a:r>
          </a:p>
        </p:txBody>
      </p:sp>
      <p:sp>
        <p:nvSpPr>
          <p:cNvPr id="3" name="Объект 2"/>
          <p:cNvSpPr>
            <a:spLocks noGrp="1"/>
          </p:cNvSpPr>
          <p:nvPr>
            <p:ph idx="1"/>
          </p:nvPr>
        </p:nvSpPr>
        <p:spPr>
          <a:xfrm>
            <a:off x="460679" y="1449022"/>
            <a:ext cx="11219874" cy="5178403"/>
          </a:xfrm>
        </p:spPr>
        <p:txBody>
          <a:bodyPr>
            <a:normAutofit lnSpcReduction="10000"/>
          </a:bodyPr>
          <a:lstStyle/>
          <a:p>
            <a:pPr lvl="0"/>
            <a:r>
              <a:rPr lang="ru-RU" sz="2932" dirty="0" err="1"/>
              <a:t>сыбайлас</a:t>
            </a:r>
            <a:r>
              <a:rPr lang="ru-RU" sz="2932" dirty="0"/>
              <a:t> </a:t>
            </a:r>
            <a:r>
              <a:rPr lang="ru-RU" sz="2932" dirty="0" err="1"/>
              <a:t>жемқорлыққа</a:t>
            </a:r>
            <a:r>
              <a:rPr lang="ru-RU" sz="2932" dirty="0"/>
              <a:t> </a:t>
            </a:r>
            <a:r>
              <a:rPr lang="ru-RU" sz="2932" dirty="0" err="1"/>
              <a:t>қарсы</a:t>
            </a:r>
            <a:r>
              <a:rPr lang="ru-RU" sz="2932" dirty="0"/>
              <a:t> </a:t>
            </a:r>
            <a:r>
              <a:rPr lang="ru-RU" sz="2932" dirty="0" err="1"/>
              <a:t>саясат</a:t>
            </a:r>
            <a:r>
              <a:rPr lang="ru-RU" sz="2932" dirty="0"/>
              <a:t> </a:t>
            </a:r>
            <a:r>
              <a:rPr lang="ru-RU" sz="2932" dirty="0" err="1"/>
              <a:t>және</a:t>
            </a:r>
            <a:r>
              <a:rPr lang="ru-RU" sz="2932" dirty="0"/>
              <a:t> </a:t>
            </a:r>
            <a:r>
              <a:rPr lang="ru-RU" sz="2932" dirty="0" err="1"/>
              <a:t>рәсімдер</a:t>
            </a:r>
            <a:r>
              <a:rPr lang="ru-RU" sz="2932" dirty="0"/>
              <a:t> </a:t>
            </a:r>
            <a:r>
              <a:rPr lang="ru-RU" sz="2932" dirty="0" err="1"/>
              <a:t>туралы</a:t>
            </a:r>
            <a:endParaRPr lang="ru-RU" sz="2932" dirty="0"/>
          </a:p>
          <a:p>
            <a:pPr lvl="0"/>
            <a:r>
              <a:rPr lang="ru-RU" sz="2932" dirty="0" err="1"/>
              <a:t>жоғары</a:t>
            </a:r>
            <a:r>
              <a:rPr lang="ru-RU" sz="2932" dirty="0"/>
              <a:t> </a:t>
            </a:r>
            <a:r>
              <a:rPr lang="ru-RU" sz="2932" dirty="0" err="1"/>
              <a:t>басшылықтың</a:t>
            </a:r>
            <a:r>
              <a:rPr lang="ru-RU" sz="2932" dirty="0"/>
              <a:t> </a:t>
            </a:r>
            <a:r>
              <a:rPr lang="ru-RU" sz="2932" dirty="0" err="1"/>
              <a:t>менеджменті</a:t>
            </a:r>
            <a:r>
              <a:rPr lang="ru-RU" sz="2932" dirty="0"/>
              <a:t>, </a:t>
            </a:r>
            <a:r>
              <a:rPr lang="ru-RU" sz="2932" dirty="0" err="1"/>
              <a:t>міндеттемелері</a:t>
            </a:r>
            <a:r>
              <a:rPr lang="ru-RU" sz="2932" dirty="0"/>
              <a:t> </a:t>
            </a:r>
            <a:r>
              <a:rPr lang="ru-RU" sz="2932" dirty="0" err="1"/>
              <a:t>және</a:t>
            </a:r>
            <a:r>
              <a:rPr lang="ru-RU" sz="2932" dirty="0"/>
              <a:t> </a:t>
            </a:r>
            <a:r>
              <a:rPr lang="ru-RU" sz="2932" dirty="0" err="1"/>
              <a:t>жауапкершілігі</a:t>
            </a:r>
            <a:endParaRPr lang="ru-RU" sz="2932" dirty="0"/>
          </a:p>
          <a:p>
            <a:pPr lvl="0"/>
            <a:r>
              <a:rPr lang="ru-RU" sz="2932" dirty="0"/>
              <a:t>менеджер </a:t>
            </a:r>
            <a:r>
              <a:rPr lang="ru-RU" sz="2932" dirty="0" err="1"/>
              <a:t>тарапынан</a:t>
            </a:r>
            <a:r>
              <a:rPr lang="ru-RU" sz="2932" dirty="0"/>
              <a:t> </a:t>
            </a:r>
            <a:r>
              <a:rPr lang="ru-RU" sz="2932" dirty="0" err="1"/>
              <a:t>функциялардың</a:t>
            </a:r>
            <a:r>
              <a:rPr lang="ru-RU" sz="2932" dirty="0"/>
              <a:t> </a:t>
            </a:r>
            <a:r>
              <a:rPr lang="ru-RU" sz="2932" dirty="0" err="1"/>
              <a:t>сақталуын</a:t>
            </a:r>
            <a:r>
              <a:rPr lang="ru-RU" sz="2932" dirty="0"/>
              <a:t> </a:t>
            </a:r>
            <a:r>
              <a:rPr lang="ru-RU" sz="2932" dirty="0" err="1"/>
              <a:t>бақылау</a:t>
            </a:r>
            <a:endParaRPr lang="ru-RU" sz="2932" dirty="0"/>
          </a:p>
          <a:p>
            <a:pPr lvl="0"/>
            <a:r>
              <a:rPr lang="ru-RU" sz="2932" dirty="0" err="1"/>
              <a:t>сыбайлас</a:t>
            </a:r>
            <a:r>
              <a:rPr lang="ru-RU" sz="2932" dirty="0"/>
              <a:t> </a:t>
            </a:r>
            <a:r>
              <a:rPr lang="ru-RU" sz="2932" dirty="0" err="1"/>
              <a:t>жемқорлыққа</a:t>
            </a:r>
            <a:r>
              <a:rPr lang="ru-RU" sz="2932" dirty="0"/>
              <a:t> </a:t>
            </a:r>
            <a:r>
              <a:rPr lang="ru-RU" sz="2932" dirty="0" err="1"/>
              <a:t>қарсы</a:t>
            </a:r>
            <a:r>
              <a:rPr lang="ru-RU" sz="2932" dirty="0"/>
              <a:t> тренинг</a:t>
            </a:r>
          </a:p>
          <a:p>
            <a:pPr lvl="0"/>
            <a:r>
              <a:rPr lang="ru-RU" sz="2932" dirty="0" err="1"/>
              <a:t>тәуекелдерді</a:t>
            </a:r>
            <a:r>
              <a:rPr lang="ru-RU" sz="2932" dirty="0"/>
              <a:t> </a:t>
            </a:r>
            <a:r>
              <a:rPr lang="ru-RU" sz="2932" dirty="0" err="1"/>
              <a:t>бағалау</a:t>
            </a:r>
            <a:r>
              <a:rPr lang="ru-RU" sz="2932" dirty="0"/>
              <a:t> </a:t>
            </a:r>
            <a:r>
              <a:rPr lang="ru-RU" sz="2932" dirty="0" err="1"/>
              <a:t>және</a:t>
            </a:r>
            <a:r>
              <a:rPr lang="ru-RU" sz="2932" dirty="0"/>
              <a:t> </a:t>
            </a:r>
            <a:r>
              <a:rPr lang="ru-RU" sz="2932" dirty="0" err="1"/>
              <a:t>жобалар</a:t>
            </a:r>
            <a:r>
              <a:rPr lang="ru-RU" sz="2932" dirty="0"/>
              <a:t> мен бизнес </a:t>
            </a:r>
            <a:r>
              <a:rPr lang="ru-RU" sz="2932" dirty="0" err="1"/>
              <a:t>қауымдастықтар</a:t>
            </a:r>
            <a:r>
              <a:rPr lang="ru-RU" sz="2932" dirty="0"/>
              <a:t> </a:t>
            </a:r>
            <a:r>
              <a:rPr lang="ru-RU" sz="2932" dirty="0" err="1"/>
              <a:t>бойынша</a:t>
            </a:r>
            <a:r>
              <a:rPr lang="ru-RU" sz="2932" dirty="0"/>
              <a:t> </a:t>
            </a:r>
            <a:r>
              <a:rPr lang="ru-RU" sz="2932" dirty="0" err="1"/>
              <a:t>тиісті</a:t>
            </a:r>
            <a:r>
              <a:rPr lang="ru-RU" sz="2932" dirty="0"/>
              <a:t> </a:t>
            </a:r>
            <a:r>
              <a:rPr lang="ru-RU" sz="2932" dirty="0" err="1"/>
              <a:t>тексеруді</a:t>
            </a:r>
            <a:r>
              <a:rPr lang="ru-RU" sz="2932" dirty="0"/>
              <a:t> </a:t>
            </a:r>
            <a:r>
              <a:rPr lang="ru-RU" sz="2932" dirty="0" err="1"/>
              <a:t>көрсету</a:t>
            </a:r>
            <a:endParaRPr lang="ru-RU" sz="2932" dirty="0"/>
          </a:p>
          <a:p>
            <a:pPr lvl="0"/>
            <a:r>
              <a:rPr lang="ru-RU" sz="2932" dirty="0" err="1"/>
              <a:t>қаржыны</a:t>
            </a:r>
            <a:r>
              <a:rPr lang="ru-RU" sz="2932" dirty="0"/>
              <a:t>, </a:t>
            </a:r>
            <a:r>
              <a:rPr lang="ru-RU" sz="2932" dirty="0" err="1"/>
              <a:t>сатып</a:t>
            </a:r>
            <a:r>
              <a:rPr lang="ru-RU" sz="2932" dirty="0"/>
              <a:t> </a:t>
            </a:r>
            <a:r>
              <a:rPr lang="ru-RU" sz="2932" dirty="0" err="1"/>
              <a:t>алуды</a:t>
            </a:r>
            <a:r>
              <a:rPr lang="ru-RU" sz="2932" dirty="0"/>
              <a:t>, </a:t>
            </a:r>
            <a:r>
              <a:rPr lang="ru-RU" sz="2932" dirty="0" err="1"/>
              <a:t>коммерциялық</a:t>
            </a:r>
            <a:r>
              <a:rPr lang="ru-RU" sz="2932" dirty="0"/>
              <a:t> </a:t>
            </a:r>
            <a:r>
              <a:rPr lang="ru-RU" sz="2932" dirty="0" err="1"/>
              <a:t>және</a:t>
            </a:r>
            <a:r>
              <a:rPr lang="ru-RU" sz="2932" dirty="0"/>
              <a:t> </a:t>
            </a:r>
            <a:r>
              <a:rPr lang="ru-RU" sz="2932" dirty="0" err="1"/>
              <a:t>келісімшарттық</a:t>
            </a:r>
            <a:r>
              <a:rPr lang="ru-RU" sz="2932" dirty="0"/>
              <a:t> </a:t>
            </a:r>
            <a:r>
              <a:rPr lang="ru-RU" sz="2932" dirty="0" err="1"/>
              <a:t>қызметті</a:t>
            </a:r>
            <a:r>
              <a:rPr lang="ru-RU" sz="2932" dirty="0"/>
              <a:t> </a:t>
            </a:r>
            <a:r>
              <a:rPr lang="ru-RU" sz="2932" dirty="0" err="1"/>
              <a:t>бақылау</a:t>
            </a:r>
            <a:endParaRPr lang="ru-RU" sz="2932" dirty="0"/>
          </a:p>
          <a:p>
            <a:pPr lvl="0"/>
            <a:r>
              <a:rPr lang="ru-RU" sz="2932" dirty="0" err="1"/>
              <a:t>есеп</a:t>
            </a:r>
            <a:r>
              <a:rPr lang="ru-RU" sz="2932" dirty="0"/>
              <a:t> беру, мониторинг, </a:t>
            </a:r>
            <a:r>
              <a:rPr lang="ru-RU" sz="2932" dirty="0" err="1"/>
              <a:t>зерттеу</a:t>
            </a:r>
            <a:r>
              <a:rPr lang="ru-RU" sz="2932" dirty="0"/>
              <a:t> </a:t>
            </a:r>
            <a:r>
              <a:rPr lang="ru-RU" sz="2932" dirty="0" err="1"/>
              <a:t>және</a:t>
            </a:r>
            <a:r>
              <a:rPr lang="ru-RU" sz="2932" dirty="0"/>
              <a:t> </a:t>
            </a:r>
            <a:r>
              <a:rPr lang="ru-RU" sz="2932" dirty="0" err="1"/>
              <a:t>қайта</a:t>
            </a:r>
            <a:r>
              <a:rPr lang="ru-RU" sz="2932" dirty="0"/>
              <a:t> </a:t>
            </a:r>
            <a:r>
              <a:rPr lang="ru-RU" sz="2932" dirty="0" err="1"/>
              <a:t>қарау</a:t>
            </a:r>
            <a:endParaRPr lang="ru-RU" sz="2932" dirty="0"/>
          </a:p>
          <a:p>
            <a:pPr lvl="0"/>
            <a:r>
              <a:rPr lang="ru-RU" sz="2932" dirty="0" err="1"/>
              <a:t>түзету</a:t>
            </a:r>
            <a:r>
              <a:rPr lang="ru-RU" sz="2932" dirty="0"/>
              <a:t> </a:t>
            </a:r>
            <a:r>
              <a:rPr lang="ru-RU" sz="2932" dirty="0" err="1"/>
              <a:t>әрекеттері</a:t>
            </a:r>
            <a:r>
              <a:rPr lang="ru-RU" sz="2932" dirty="0"/>
              <a:t> </a:t>
            </a:r>
            <a:r>
              <a:rPr lang="ru-RU" sz="2932" dirty="0" err="1"/>
              <a:t>және</a:t>
            </a:r>
            <a:r>
              <a:rPr lang="ru-RU" sz="2932" dirty="0"/>
              <a:t> </a:t>
            </a:r>
            <a:r>
              <a:rPr lang="ru-RU" sz="2932" dirty="0" err="1"/>
              <a:t>үздіксіз</a:t>
            </a:r>
            <a:r>
              <a:rPr lang="ru-RU" sz="2932" dirty="0"/>
              <a:t> </a:t>
            </a:r>
            <a:r>
              <a:rPr lang="ru-RU" sz="2932" dirty="0" err="1"/>
              <a:t>жетілдіру</a:t>
            </a:r>
            <a:endParaRPr lang="ru-RU" dirty="0"/>
          </a:p>
        </p:txBody>
      </p:sp>
    </p:spTree>
    <p:extLst>
      <p:ext uri="{BB962C8B-B14F-4D97-AF65-F5344CB8AC3E}">
        <p14:creationId xmlns:p14="http://schemas.microsoft.com/office/powerpoint/2010/main" val="293911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cap="all" dirty="0"/>
              <a:t>БҰЛ СТАНДАРТ КІМГЕ АРНАЛҒАН?</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sz="3198" dirty="0"/>
              <a:t>ИСО 37001 </a:t>
            </a:r>
            <a:r>
              <a:rPr lang="ru-RU" sz="3198" dirty="0" err="1"/>
              <a:t>қызмет</a:t>
            </a:r>
            <a:r>
              <a:rPr lang="ru-RU" sz="3198" dirty="0"/>
              <a:t> </a:t>
            </a:r>
            <a:r>
              <a:rPr lang="ru-RU" sz="3198" dirty="0" err="1"/>
              <a:t>ауқымына</a:t>
            </a:r>
            <a:r>
              <a:rPr lang="ru-RU" sz="3198" dirty="0"/>
              <a:t> </a:t>
            </a:r>
            <a:r>
              <a:rPr lang="ru-RU" sz="3198" dirty="0" err="1"/>
              <a:t>қарамастан</a:t>
            </a:r>
            <a:r>
              <a:rPr lang="ru-RU" sz="3198" dirty="0"/>
              <a:t>, </a:t>
            </a:r>
            <a:r>
              <a:rPr lang="ru-RU" sz="3198" dirty="0" err="1"/>
              <a:t>сондай-ақ</a:t>
            </a:r>
            <a:r>
              <a:rPr lang="ru-RU" sz="3198" dirty="0"/>
              <a:t> осы </a:t>
            </a:r>
            <a:r>
              <a:rPr lang="ru-RU" sz="3198" dirty="0" err="1"/>
              <a:t>ұйымның</a:t>
            </a:r>
            <a:r>
              <a:rPr lang="ru-RU" sz="3198" dirty="0"/>
              <a:t> </a:t>
            </a:r>
            <a:r>
              <a:rPr lang="ru-RU" sz="3198" dirty="0" err="1"/>
              <a:t>жеке</a:t>
            </a:r>
            <a:r>
              <a:rPr lang="ru-RU" sz="3198" dirty="0"/>
              <a:t>, </a:t>
            </a:r>
            <a:r>
              <a:rPr lang="ru-RU" sz="3198" dirty="0" err="1"/>
              <a:t>мемлекеттік</a:t>
            </a:r>
            <a:r>
              <a:rPr lang="ru-RU" sz="3198" dirty="0"/>
              <a:t> </a:t>
            </a:r>
            <a:r>
              <a:rPr lang="ru-RU" sz="3198" dirty="0" err="1"/>
              <a:t>немесе</a:t>
            </a:r>
            <a:r>
              <a:rPr lang="ru-RU" sz="3198" dirty="0"/>
              <a:t> </a:t>
            </a:r>
            <a:r>
              <a:rPr lang="ru-RU" sz="3198" dirty="0" err="1"/>
              <a:t>ерікті</a:t>
            </a:r>
            <a:r>
              <a:rPr lang="ru-RU" sz="3198" dirty="0"/>
              <a:t> </a:t>
            </a:r>
            <a:r>
              <a:rPr lang="ru-RU" sz="3198" dirty="0" err="1"/>
              <a:t>секторға</a:t>
            </a:r>
            <a:r>
              <a:rPr lang="ru-RU" sz="3198" dirty="0"/>
              <a:t> </a:t>
            </a:r>
            <a:r>
              <a:rPr lang="ru-RU" sz="3198" dirty="0" err="1"/>
              <a:t>жататындығына</a:t>
            </a:r>
            <a:r>
              <a:rPr lang="ru-RU" sz="3198" dirty="0"/>
              <a:t> </a:t>
            </a:r>
            <a:r>
              <a:rPr lang="ru-RU" sz="3198" dirty="0" err="1"/>
              <a:t>қарамастан</a:t>
            </a:r>
            <a:r>
              <a:rPr lang="ru-RU" sz="3198" dirty="0"/>
              <a:t> </a:t>
            </a:r>
            <a:r>
              <a:rPr lang="ru-RU" sz="3198" dirty="0" err="1"/>
              <a:t>кез</a:t>
            </a:r>
            <a:r>
              <a:rPr lang="ru-RU" sz="3198" dirty="0"/>
              <a:t> </a:t>
            </a:r>
            <a:r>
              <a:rPr lang="ru-RU" sz="3198" dirty="0" err="1"/>
              <a:t>келген</a:t>
            </a:r>
            <a:r>
              <a:rPr lang="ru-RU" sz="3198" dirty="0"/>
              <a:t> </a:t>
            </a:r>
            <a:r>
              <a:rPr lang="ru-RU" sz="3198" dirty="0" err="1"/>
              <a:t>ұйымға</a:t>
            </a:r>
            <a:r>
              <a:rPr lang="ru-RU" sz="3198" dirty="0"/>
              <a:t> </a:t>
            </a:r>
            <a:r>
              <a:rPr lang="ru-RU" sz="3198" dirty="0" err="1"/>
              <a:t>енгізілуі</a:t>
            </a:r>
            <a:r>
              <a:rPr lang="ru-RU" sz="3198" dirty="0"/>
              <a:t> </a:t>
            </a:r>
            <a:r>
              <a:rPr lang="ru-RU" sz="3198" dirty="0" err="1"/>
              <a:t>мүмкін</a:t>
            </a:r>
            <a:r>
              <a:rPr lang="ru-RU" sz="3198" dirty="0"/>
              <a:t>. </a:t>
            </a:r>
            <a:r>
              <a:rPr lang="ru-RU" sz="3198" dirty="0" err="1"/>
              <a:t>Бұл</a:t>
            </a:r>
            <a:r>
              <a:rPr lang="ru-RU" sz="3198" dirty="0"/>
              <a:t> стандарт </a:t>
            </a:r>
            <a:r>
              <a:rPr lang="ru-RU" sz="3198" dirty="0" err="1"/>
              <a:t>ұйымның</a:t>
            </a:r>
            <a:r>
              <a:rPr lang="ru-RU" sz="3198" dirty="0"/>
              <a:t> </a:t>
            </a:r>
            <a:r>
              <a:rPr lang="ru-RU" sz="3198" dirty="0" err="1"/>
              <a:t>көлеміне</a:t>
            </a:r>
            <a:r>
              <a:rPr lang="ru-RU" sz="3198" dirty="0"/>
              <a:t> </a:t>
            </a:r>
            <a:r>
              <a:rPr lang="ru-RU" sz="3198" dirty="0" err="1"/>
              <a:t>немесе</a:t>
            </a:r>
            <a:r>
              <a:rPr lang="ru-RU" sz="3198" dirty="0"/>
              <a:t> </a:t>
            </a:r>
            <a:r>
              <a:rPr lang="ru-RU" sz="3198" dirty="0" err="1"/>
              <a:t>түріне</a:t>
            </a:r>
            <a:r>
              <a:rPr lang="ru-RU" sz="3198" dirty="0"/>
              <a:t> </a:t>
            </a:r>
            <a:r>
              <a:rPr lang="ru-RU" sz="3198" dirty="0" err="1"/>
              <a:t>қарай</a:t>
            </a:r>
            <a:r>
              <a:rPr lang="ru-RU" sz="3198" dirty="0"/>
              <a:t> </a:t>
            </a:r>
            <a:r>
              <a:rPr lang="ru-RU" sz="3198" dirty="0" err="1"/>
              <a:t>бейімделуі</a:t>
            </a:r>
            <a:r>
              <a:rPr lang="ru-RU" sz="3198" dirty="0"/>
              <a:t> </a:t>
            </a:r>
            <a:r>
              <a:rPr lang="ru-RU" sz="3198" dirty="0" err="1"/>
              <a:t>және</a:t>
            </a:r>
            <a:r>
              <a:rPr lang="ru-RU" sz="3198" dirty="0"/>
              <a:t> </a:t>
            </a:r>
            <a:r>
              <a:rPr lang="ru-RU" sz="3198" dirty="0" err="1"/>
              <a:t>тиісті</a:t>
            </a:r>
            <a:r>
              <a:rPr lang="ru-RU" sz="3198" dirty="0"/>
              <a:t> </a:t>
            </a:r>
            <a:r>
              <a:rPr lang="ru-RU" sz="3198" dirty="0" err="1"/>
              <a:t>тәуекелдердің</a:t>
            </a:r>
            <a:r>
              <a:rPr lang="ru-RU" sz="3198" dirty="0"/>
              <a:t> </a:t>
            </a:r>
            <a:r>
              <a:rPr lang="ru-RU" sz="3198" dirty="0" err="1"/>
              <a:t>алдын</a:t>
            </a:r>
            <a:r>
              <a:rPr lang="ru-RU" sz="3198" dirty="0"/>
              <a:t> </a:t>
            </a:r>
            <a:r>
              <a:rPr lang="ru-RU" sz="3198" dirty="0" err="1"/>
              <a:t>алуға</a:t>
            </a:r>
            <a:r>
              <a:rPr lang="ru-RU" sz="3198" dirty="0"/>
              <a:t> </a:t>
            </a:r>
            <a:r>
              <a:rPr lang="ru-RU" sz="3198" dirty="0" err="1"/>
              <a:t>ықпал</a:t>
            </a:r>
            <a:r>
              <a:rPr lang="ru-RU" sz="3198" dirty="0"/>
              <a:t> </a:t>
            </a:r>
            <a:r>
              <a:rPr lang="ru-RU" sz="3198" dirty="0" err="1"/>
              <a:t>етуі</a:t>
            </a:r>
            <a:r>
              <a:rPr lang="ru-RU" sz="3198" dirty="0"/>
              <a:t> </a:t>
            </a:r>
            <a:r>
              <a:rPr lang="ru-RU" sz="3198" dirty="0" err="1"/>
              <a:t>мүмкін</a:t>
            </a:r>
            <a:r>
              <a:rPr lang="ru-RU" sz="3198" dirty="0"/>
              <a:t>.</a:t>
            </a:r>
            <a:endParaRPr lang="en-US" sz="3198" dirty="0"/>
          </a:p>
          <a:p>
            <a:pPr marL="0" indent="0">
              <a:buNone/>
            </a:pPr>
            <a:endParaRPr lang="en-US" sz="3198" dirty="0"/>
          </a:p>
          <a:p>
            <a:pPr marL="0" indent="0">
              <a:buNone/>
            </a:pPr>
            <a:r>
              <a:rPr lang="ru-RU" sz="3198" dirty="0" err="1"/>
              <a:t>Негізгі</a:t>
            </a:r>
            <a:r>
              <a:rPr lang="ru-RU" sz="3198" dirty="0"/>
              <a:t> </a:t>
            </a:r>
            <a:r>
              <a:rPr lang="ru-RU" sz="3198" dirty="0" err="1"/>
              <a:t>мақсат</a:t>
            </a:r>
            <a:r>
              <a:rPr lang="ru-RU" sz="3198" dirty="0"/>
              <a:t> – </a:t>
            </a:r>
            <a:r>
              <a:rPr lang="ru-RU" sz="3198" dirty="0" err="1"/>
              <a:t>ұйымда</a:t>
            </a:r>
            <a:r>
              <a:rPr lang="ru-RU" sz="3198" dirty="0"/>
              <a:t> </a:t>
            </a:r>
            <a:r>
              <a:rPr lang="ru-RU" sz="3198" dirty="0" err="1"/>
              <a:t>сыбайлас</a:t>
            </a:r>
            <a:r>
              <a:rPr lang="ru-RU" sz="3198" dirty="0"/>
              <a:t> </a:t>
            </a:r>
            <a:r>
              <a:rPr lang="ru-RU" sz="3198" dirty="0" err="1"/>
              <a:t>жемқорлыққа</a:t>
            </a:r>
            <a:r>
              <a:rPr lang="ru-RU" sz="3198" dirty="0"/>
              <a:t> </a:t>
            </a:r>
            <a:r>
              <a:rPr lang="ru-RU" sz="3198" dirty="0" err="1"/>
              <a:t>қарсы</a:t>
            </a:r>
            <a:r>
              <a:rPr lang="ru-RU" sz="3198" dirty="0"/>
              <a:t> комплаенс </a:t>
            </a:r>
            <a:r>
              <a:rPr lang="ru-RU" sz="3198" dirty="0" err="1"/>
              <a:t>жүйесін</a:t>
            </a:r>
            <a:r>
              <a:rPr lang="ru-RU" sz="3198" dirty="0"/>
              <a:t> </a:t>
            </a:r>
            <a:r>
              <a:rPr lang="ru-RU" sz="3198" dirty="0" err="1"/>
              <a:t>құру</a:t>
            </a:r>
            <a:endParaRPr lang="ru-RU" dirty="0"/>
          </a:p>
        </p:txBody>
      </p:sp>
    </p:spTree>
    <p:extLst>
      <p:ext uri="{BB962C8B-B14F-4D97-AF65-F5344CB8AC3E}">
        <p14:creationId xmlns:p14="http://schemas.microsoft.com/office/powerpoint/2010/main" val="413795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1BF8D902-D58C-42E3-AE40-D4541DB63577}"/>
              </a:ext>
            </a:extLst>
          </p:cNvPr>
          <p:cNvSpPr txBox="1">
            <a:spLocks/>
          </p:cNvSpPr>
          <p:nvPr/>
        </p:nvSpPr>
        <p:spPr>
          <a:xfrm>
            <a:off x="2287224" y="2564905"/>
            <a:ext cx="3448736" cy="2754305"/>
          </a:xfrm>
          <a:prstGeom prst="rect">
            <a:avLst/>
          </a:prstGeom>
          <a:ln>
            <a:solidFill>
              <a:schemeClr val="accent1">
                <a:shade val="50000"/>
              </a:schemeClr>
            </a:solidFill>
          </a:ln>
          <a:effectLst>
            <a:outerShdw blurRad="25400" dir="17880000">
              <a:srgbClr val="000000">
                <a:alpha val="46000"/>
              </a:srgbClr>
            </a:outerShdw>
          </a:effectLst>
        </p:spPr>
        <p:txBody>
          <a:bodyPr vert="horz" lIns="68580" tIns="34290" rIns="68580" bIns="3429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27675" indent="0" algn="ctr">
              <a:lnSpc>
                <a:spcPct val="80000"/>
              </a:lnSpc>
              <a:buNone/>
            </a:pPr>
            <a:r>
              <a:rPr lang="ru-RU" sz="2200" b="1" u="sng" dirty="0">
                <a:solidFill>
                  <a:srgbClr val="C00000"/>
                </a:solidFill>
                <a:effectLst/>
                <a:latin typeface="Georgia" panose="02040502050405020303" pitchFamily="18" charset="0"/>
              </a:rPr>
              <a:t>СӨЗДІҢ ТАР МАҒЫНАСЫНДА</a:t>
            </a:r>
          </a:p>
          <a:p>
            <a:pPr marL="27675" indent="0" algn="ctr">
              <a:lnSpc>
                <a:spcPct val="80000"/>
              </a:lnSpc>
              <a:buNone/>
            </a:pPr>
            <a:r>
              <a:rPr lang="ru-RU" sz="2100" dirty="0">
                <a:effectLst/>
                <a:latin typeface="Georgia" panose="02040502050405020303" pitchFamily="18" charset="0"/>
                <a:cs typeface="Arial" pitchFamily="34" charset="0"/>
              </a:rPr>
              <a:t>Комплаенс-</a:t>
            </a:r>
            <a:r>
              <a:rPr lang="ru-RU" sz="2100" dirty="0" err="1">
                <a:effectLst/>
                <a:latin typeface="Georgia" panose="02040502050405020303" pitchFamily="18" charset="0"/>
                <a:cs typeface="Arial" pitchFamily="34" charset="0"/>
              </a:rPr>
              <a:t>сөздің</a:t>
            </a:r>
            <a:r>
              <a:rPr lang="ru-RU" sz="2100" dirty="0">
                <a:effectLst/>
                <a:latin typeface="Georgia" panose="02040502050405020303" pitchFamily="18" charset="0"/>
                <a:cs typeface="Arial" pitchFamily="34" charset="0"/>
              </a:rPr>
              <a:t> тар </a:t>
            </a:r>
            <a:r>
              <a:rPr lang="ru-RU" sz="2100" dirty="0" err="1">
                <a:effectLst/>
                <a:latin typeface="Georgia" panose="02040502050405020303" pitchFamily="18" charset="0"/>
                <a:cs typeface="Arial" pitchFamily="34" charset="0"/>
              </a:rPr>
              <a:t>мағынасында</a:t>
            </a:r>
            <a:r>
              <a:rPr lang="ru-RU" sz="2100" dirty="0">
                <a:effectLst/>
                <a:latin typeface="Georgia" panose="02040502050405020303" pitchFamily="18" charset="0"/>
                <a:cs typeface="Arial" pitchFamily="34" charset="0"/>
              </a:rPr>
              <a:t> </a:t>
            </a:r>
            <a:r>
              <a:rPr lang="ru-RU" sz="2100" dirty="0" err="1">
                <a:effectLst/>
                <a:latin typeface="Georgia" panose="02040502050405020303" pitchFamily="18" charset="0"/>
                <a:cs typeface="Arial" pitchFamily="34" charset="0"/>
              </a:rPr>
              <a:t>бұл</a:t>
            </a:r>
            <a:r>
              <a:rPr lang="ru-RU" sz="2100" dirty="0">
                <a:effectLst/>
                <a:latin typeface="Georgia" panose="02040502050405020303" pitchFamily="18" charset="0"/>
                <a:cs typeface="Arial" pitchFamily="34" charset="0"/>
              </a:rPr>
              <a:t> </a:t>
            </a:r>
            <a:r>
              <a:rPr lang="ru-RU" sz="2100" dirty="0" err="1">
                <a:effectLst/>
                <a:latin typeface="Georgia" panose="02040502050405020303" pitchFamily="18" charset="0"/>
                <a:cs typeface="Arial" pitchFamily="34" charset="0"/>
              </a:rPr>
              <a:t>ұйым</a:t>
            </a:r>
            <a:r>
              <a:rPr lang="ru-RU" sz="2100" dirty="0">
                <a:effectLst/>
                <a:latin typeface="Georgia" panose="02040502050405020303" pitchFamily="18" charset="0"/>
                <a:cs typeface="Arial" pitchFamily="34" charset="0"/>
              </a:rPr>
              <a:t> </a:t>
            </a:r>
            <a:r>
              <a:rPr lang="ru-RU" sz="2100" dirty="0" err="1">
                <a:effectLst/>
                <a:latin typeface="Georgia" panose="02040502050405020303" pitchFamily="18" charset="0"/>
                <a:cs typeface="Arial" pitchFamily="34" charset="0"/>
              </a:rPr>
              <a:t>қызметінің</a:t>
            </a:r>
            <a:r>
              <a:rPr lang="ru-RU" sz="2100" dirty="0">
                <a:effectLst/>
                <a:latin typeface="Georgia" panose="02040502050405020303" pitchFamily="18" charset="0"/>
                <a:cs typeface="Arial" pitchFamily="34" charset="0"/>
              </a:rPr>
              <a:t> </a:t>
            </a:r>
            <a:r>
              <a:rPr lang="ru-RU" sz="2100" dirty="0" err="1">
                <a:effectLst/>
                <a:latin typeface="Georgia" panose="02040502050405020303" pitchFamily="18" charset="0"/>
                <a:cs typeface="Arial" pitchFamily="34" charset="0"/>
              </a:rPr>
              <a:t>сыбайлас</a:t>
            </a:r>
            <a:r>
              <a:rPr lang="ru-RU" sz="2100" dirty="0">
                <a:effectLst/>
                <a:latin typeface="Georgia" panose="02040502050405020303" pitchFamily="18" charset="0"/>
                <a:cs typeface="Arial" pitchFamily="34" charset="0"/>
              </a:rPr>
              <a:t> </a:t>
            </a:r>
            <a:r>
              <a:rPr lang="ru-RU" sz="2100" dirty="0" err="1">
                <a:effectLst/>
                <a:latin typeface="Georgia" panose="02040502050405020303" pitchFamily="18" charset="0"/>
                <a:cs typeface="Arial" pitchFamily="34" charset="0"/>
              </a:rPr>
              <a:t>жемқорлыққа</a:t>
            </a:r>
            <a:r>
              <a:rPr lang="ru-RU" sz="2100" dirty="0">
                <a:effectLst/>
                <a:latin typeface="Georgia" panose="02040502050405020303" pitchFamily="18" charset="0"/>
                <a:cs typeface="Arial" pitchFamily="34" charset="0"/>
              </a:rPr>
              <a:t> </a:t>
            </a:r>
            <a:r>
              <a:rPr lang="ru-RU" sz="2100" dirty="0" err="1">
                <a:effectLst/>
                <a:latin typeface="Georgia" panose="02040502050405020303" pitchFamily="18" charset="0"/>
                <a:cs typeface="Arial" pitchFamily="34" charset="0"/>
              </a:rPr>
              <a:t>қарсы</a:t>
            </a:r>
            <a:r>
              <a:rPr lang="ru-RU" sz="2100" dirty="0">
                <a:effectLst/>
                <a:latin typeface="Georgia" panose="02040502050405020303" pitchFamily="18" charset="0"/>
                <a:cs typeface="Arial" pitchFamily="34" charset="0"/>
              </a:rPr>
              <a:t> </a:t>
            </a:r>
            <a:r>
              <a:rPr lang="ru-RU" sz="2100" dirty="0" err="1">
                <a:effectLst/>
                <a:latin typeface="Georgia" panose="02040502050405020303" pitchFamily="18" charset="0"/>
                <a:cs typeface="Arial" pitchFamily="34" charset="0"/>
              </a:rPr>
              <a:t>сәйкестігі</a:t>
            </a:r>
            <a:r>
              <a:rPr lang="ru-RU" sz="2100" dirty="0">
                <a:effectLst/>
                <a:latin typeface="Georgia" panose="02040502050405020303" pitchFamily="18" charset="0"/>
                <a:cs typeface="Arial" pitchFamily="34" charset="0"/>
              </a:rPr>
              <a:t> законодательству</a:t>
            </a:r>
          </a:p>
        </p:txBody>
      </p:sp>
      <p:sp>
        <p:nvSpPr>
          <p:cNvPr id="5" name="Текст 8">
            <a:extLst>
              <a:ext uri="{FF2B5EF4-FFF2-40B4-BE49-F238E27FC236}">
                <a16:creationId xmlns:a16="http://schemas.microsoft.com/office/drawing/2014/main" id="{A19CBB32-6B73-41C5-B887-ED433DBECAC7}"/>
              </a:ext>
            </a:extLst>
          </p:cNvPr>
          <p:cNvSpPr txBox="1">
            <a:spLocks/>
          </p:cNvSpPr>
          <p:nvPr/>
        </p:nvSpPr>
        <p:spPr>
          <a:xfrm>
            <a:off x="6690066" y="2564905"/>
            <a:ext cx="3214710" cy="2750867"/>
          </a:xfrm>
          <a:prstGeom prst="rect">
            <a:avLst/>
          </a:prstGeom>
          <a:ln>
            <a:solidFill>
              <a:schemeClr val="accent1">
                <a:shade val="50000"/>
              </a:schemeClr>
            </a:solidFill>
          </a:ln>
        </p:spPr>
        <p:txBody>
          <a:bodyPr>
            <a:normAutofit fontScale="47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27675" indent="0" algn="ctr">
              <a:buNone/>
            </a:pPr>
            <a:r>
              <a:rPr lang="ru-RU" sz="4650" b="1" u="sng" dirty="0">
                <a:solidFill>
                  <a:srgbClr val="C00000"/>
                </a:solidFill>
                <a:effectLst/>
                <a:latin typeface="Georgia" panose="02040502050405020303" pitchFamily="18" charset="0"/>
              </a:rPr>
              <a:t>СӨЗДІҢ КЕҢ МАҒЫНАСЫНДА</a:t>
            </a:r>
          </a:p>
          <a:p>
            <a:pPr marL="27675" indent="0" algn="ctr">
              <a:buNone/>
            </a:pPr>
            <a:r>
              <a:rPr lang="ru-RU" sz="4500" dirty="0">
                <a:effectLst/>
                <a:latin typeface="Georgia" panose="02040502050405020303" pitchFamily="18" charset="0"/>
                <a:cs typeface="Arial" pitchFamily="34" charset="0"/>
              </a:rPr>
              <a:t>Комплаенс-</a:t>
            </a:r>
            <a:r>
              <a:rPr lang="ru-RU" sz="4500" dirty="0" err="1">
                <a:effectLst/>
                <a:latin typeface="Georgia" panose="02040502050405020303" pitchFamily="18" charset="0"/>
                <a:cs typeface="Arial" pitchFamily="34" charset="0"/>
              </a:rPr>
              <a:t>сөздің</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кең</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мағынасында</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заң</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нормаларына</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реттеуші</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белгіленген</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ережелер</a:t>
            </a:r>
            <a:r>
              <a:rPr lang="ru-RU" sz="4500" dirty="0">
                <a:effectLst/>
                <a:latin typeface="Georgia" panose="02040502050405020303" pitchFamily="18" charset="0"/>
                <a:cs typeface="Arial" pitchFamily="34" charset="0"/>
              </a:rPr>
              <a:t> мен </a:t>
            </a:r>
            <a:r>
              <a:rPr lang="ru-RU" sz="4500" dirty="0" err="1">
                <a:effectLst/>
                <a:latin typeface="Georgia" panose="02040502050405020303" pitchFamily="18" charset="0"/>
                <a:cs typeface="Arial" pitchFamily="34" charset="0"/>
              </a:rPr>
              <a:t>стандарттарға</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сәйкестікті</a:t>
            </a:r>
            <a:r>
              <a:rPr lang="ru-RU" sz="4500" dirty="0">
                <a:effectLst/>
                <a:latin typeface="Georgia" panose="02040502050405020303" pitchFamily="18" charset="0"/>
                <a:cs typeface="Arial" pitchFamily="34" charset="0"/>
              </a:rPr>
              <a:t> </a:t>
            </a:r>
            <a:r>
              <a:rPr lang="ru-RU" sz="4500" dirty="0" err="1">
                <a:effectLst/>
                <a:latin typeface="Georgia" panose="02040502050405020303" pitchFamily="18" charset="0"/>
                <a:cs typeface="Arial" pitchFamily="34" charset="0"/>
              </a:rPr>
              <a:t>білдіреді</a:t>
            </a:r>
            <a:r>
              <a:rPr lang="ru-RU" sz="4500" dirty="0">
                <a:latin typeface="Georgia" panose="02040502050405020303" pitchFamily="18" charset="0"/>
                <a:cs typeface="Arial" pitchFamily="34" charset="0"/>
              </a:rPr>
              <a:t>.</a:t>
            </a:r>
          </a:p>
          <a:p>
            <a:endParaRPr lang="ru-RU" sz="1500" dirty="0">
              <a:latin typeface="Georgia" panose="02040502050405020303" pitchFamily="18" charset="0"/>
            </a:endParaRPr>
          </a:p>
        </p:txBody>
      </p:sp>
      <p:sp>
        <p:nvSpPr>
          <p:cNvPr id="9" name="Заголовок 8">
            <a:extLst>
              <a:ext uri="{FF2B5EF4-FFF2-40B4-BE49-F238E27FC236}">
                <a16:creationId xmlns:a16="http://schemas.microsoft.com/office/drawing/2014/main" id="{ABF66478-E231-4463-99D9-BEBB20761647}"/>
              </a:ext>
            </a:extLst>
          </p:cNvPr>
          <p:cNvSpPr>
            <a:spLocks noGrp="1"/>
          </p:cNvSpPr>
          <p:nvPr>
            <p:ph type="title"/>
          </p:nvPr>
        </p:nvSpPr>
        <p:spPr>
          <a:xfrm>
            <a:off x="2274222" y="620688"/>
            <a:ext cx="7765322" cy="727838"/>
          </a:xfrm>
        </p:spPr>
        <p:txBody>
          <a:bodyPr>
            <a:normAutofit/>
          </a:bodyPr>
          <a:lstStyle/>
          <a:p>
            <a:pPr algn="ctr"/>
            <a:r>
              <a:rPr lang="ru-RU" b="1" dirty="0">
                <a:solidFill>
                  <a:srgbClr val="002060"/>
                </a:solidFill>
              </a:rPr>
              <a:t>КОМПЛАЕНС ҰҒЫМЫ</a:t>
            </a:r>
          </a:p>
        </p:txBody>
      </p:sp>
      <p:sp>
        <p:nvSpPr>
          <p:cNvPr id="2" name="Прямоугольник 1"/>
          <p:cNvSpPr/>
          <p:nvPr/>
        </p:nvSpPr>
        <p:spPr>
          <a:xfrm>
            <a:off x="2639616" y="1412777"/>
            <a:ext cx="7704856" cy="646331"/>
          </a:xfrm>
          <a:prstGeom prst="rect">
            <a:avLst/>
          </a:prstGeom>
        </p:spPr>
        <p:txBody>
          <a:bodyPr wrap="square">
            <a:spAutoFit/>
          </a:bodyPr>
          <a:lstStyle/>
          <a:p>
            <a:r>
              <a:rPr lang="ru-RU" b="1" dirty="0">
                <a:solidFill>
                  <a:srgbClr val="C00000"/>
                </a:solidFill>
              </a:rPr>
              <a:t>Комплаенс</a:t>
            </a:r>
            <a:r>
              <a:rPr lang="ru-RU" dirty="0"/>
              <a:t> (</a:t>
            </a:r>
            <a:r>
              <a:rPr lang="ru-RU" dirty="0" err="1"/>
              <a:t>ағыл</a:t>
            </a:r>
            <a:r>
              <a:rPr lang="ru-RU" dirty="0"/>
              <a:t>. </a:t>
            </a:r>
            <a:r>
              <a:rPr lang="en-US" dirty="0"/>
              <a:t>compliance-</a:t>
            </a:r>
            <a:r>
              <a:rPr lang="ru-RU" dirty="0" err="1"/>
              <a:t>келісім</a:t>
            </a:r>
            <a:r>
              <a:rPr lang="ru-RU" dirty="0"/>
              <a:t>, </a:t>
            </a:r>
            <a:r>
              <a:rPr lang="ru-RU" dirty="0" err="1"/>
              <a:t>сәйкестік</a:t>
            </a:r>
            <a:r>
              <a:rPr lang="ru-RU" dirty="0"/>
              <a:t>; </a:t>
            </a:r>
            <a:r>
              <a:rPr lang="en-US" dirty="0"/>
              <a:t>to comply — </a:t>
            </a:r>
            <a:r>
              <a:rPr lang="ru-RU" dirty="0" err="1"/>
              <a:t>орындау</a:t>
            </a:r>
            <a:r>
              <a:rPr lang="ru-RU" dirty="0"/>
              <a:t> </a:t>
            </a:r>
            <a:r>
              <a:rPr lang="ru-RU" dirty="0" err="1"/>
              <a:t>етістігінен</a:t>
            </a:r>
            <a:r>
              <a:rPr lang="ru-RU" dirty="0"/>
              <a:t> </a:t>
            </a:r>
            <a:r>
              <a:rPr lang="ru-RU" dirty="0" err="1"/>
              <a:t>шыққан</a:t>
            </a:r>
            <a:r>
              <a:rPr lang="ru-RU" dirty="0"/>
              <a:t>)</a:t>
            </a:r>
          </a:p>
        </p:txBody>
      </p:sp>
    </p:spTree>
    <p:extLst>
      <p:ext uri="{BB962C8B-B14F-4D97-AF65-F5344CB8AC3E}">
        <p14:creationId xmlns:p14="http://schemas.microsoft.com/office/powerpoint/2010/main" val="417809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357D5E4-67A2-F8A1-2CCA-F898E9A129FA}"/>
              </a:ext>
            </a:extLst>
          </p:cNvPr>
          <p:cNvSpPr>
            <a:spLocks noGrp="1"/>
          </p:cNvSpPr>
          <p:nvPr>
            <p:ph type="title"/>
          </p:nvPr>
        </p:nvSpPr>
        <p:spPr>
          <a:xfrm>
            <a:off x="2599055" y="213781"/>
            <a:ext cx="10515600" cy="1325563"/>
          </a:xfrm>
        </p:spPr>
        <p:txBody>
          <a:bodyPr>
            <a:normAutofit/>
          </a:bodyPr>
          <a:lstStyle/>
          <a:p>
            <a:r>
              <a:rPr lang="ru-RU" sz="4800" b="1" dirty="0" err="1">
                <a:solidFill>
                  <a:schemeClr val="accent1">
                    <a:lumMod val="50000"/>
                  </a:schemeClr>
                </a:solidFill>
              </a:rPr>
              <a:t>Қызықты</a:t>
            </a:r>
            <a:r>
              <a:rPr lang="ru-RU" sz="4800" b="1" dirty="0">
                <a:solidFill>
                  <a:schemeClr val="accent1">
                    <a:lumMod val="50000"/>
                  </a:schemeClr>
                </a:solidFill>
              </a:rPr>
              <a:t> </a:t>
            </a:r>
            <a:r>
              <a:rPr lang="ru-RU" sz="4800" b="1" dirty="0" err="1">
                <a:solidFill>
                  <a:schemeClr val="accent1">
                    <a:lumMod val="50000"/>
                  </a:schemeClr>
                </a:solidFill>
              </a:rPr>
              <a:t>фактілер</a:t>
            </a:r>
            <a:endParaRPr lang="ru-RU" sz="4800" b="1" dirty="0">
              <a:solidFill>
                <a:schemeClr val="accent1">
                  <a:lumMod val="50000"/>
                </a:schemeClr>
              </a:solidFill>
            </a:endParaRPr>
          </a:p>
        </p:txBody>
      </p:sp>
      <p:sp>
        <p:nvSpPr>
          <p:cNvPr id="8" name="Заголовок 4">
            <a:extLst>
              <a:ext uri="{FF2B5EF4-FFF2-40B4-BE49-F238E27FC236}">
                <a16:creationId xmlns:a16="http://schemas.microsoft.com/office/drawing/2014/main" id="{91A0EF7B-9398-728B-036B-D994362A621C}"/>
              </a:ext>
            </a:extLst>
          </p:cNvPr>
          <p:cNvSpPr txBox="1">
            <a:spLocks/>
          </p:cNvSpPr>
          <p:nvPr/>
        </p:nvSpPr>
        <p:spPr>
          <a:xfrm>
            <a:off x="4693921" y="5748074"/>
            <a:ext cx="7254240" cy="896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a:t>ACFE 2022 “A report to the nations: Occupational fraud 2022”</a:t>
            </a:r>
          </a:p>
          <a:p>
            <a:r>
              <a:rPr lang="en-US" sz="1600" i="1" dirty="0">
                <a:hlinkClick r:id="rId2"/>
              </a:rPr>
              <a:t>https://acfepublic.s3.us-west-2.amazonaws.com/2022+Report+to+the+Nations.pdf</a:t>
            </a:r>
            <a:endParaRPr lang="en-US" sz="1600" i="1" dirty="0"/>
          </a:p>
          <a:p>
            <a:endParaRPr lang="ru-RU" sz="1600" i="1" dirty="0"/>
          </a:p>
        </p:txBody>
      </p:sp>
      <p:pic>
        <p:nvPicPr>
          <p:cNvPr id="1030" name="Picture 6" descr="SEXUAL ASSAULT RESPONSE COMMITMENT | Division of Public Safety &amp; Security">
            <a:extLst>
              <a:ext uri="{FF2B5EF4-FFF2-40B4-BE49-F238E27FC236}">
                <a16:creationId xmlns:a16="http://schemas.microsoft.com/office/drawing/2014/main" id="{580F4029-D0D1-BD99-387F-62935D1CC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239" y="124206"/>
            <a:ext cx="2732649" cy="18278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EBD11A2-3D07-95E6-795C-EB48B94CBB93}"/>
              </a:ext>
            </a:extLst>
          </p:cNvPr>
          <p:cNvSpPr/>
          <p:nvPr/>
        </p:nvSpPr>
        <p:spPr>
          <a:xfrm>
            <a:off x="838200" y="1944318"/>
            <a:ext cx="10515600" cy="3572561"/>
          </a:xfrm>
          <a:prstGeom prst="rect">
            <a:avLst/>
          </a:prstGeom>
        </p:spPr>
        <p:txBody>
          <a:bodyPr/>
          <a:lstStyle/>
          <a:p>
            <a:pPr lvl="0">
              <a:buChar char="•"/>
            </a:pPr>
            <a:r>
              <a:rPr lang="ru-RU" dirty="0" err="1"/>
              <a:t>Сыбайлас</a:t>
            </a:r>
            <a:r>
              <a:rPr lang="ru-RU" dirty="0"/>
              <a:t> </a:t>
            </a:r>
            <a:r>
              <a:rPr lang="ru-RU" dirty="0" err="1"/>
              <a:t>жемқорлық</a:t>
            </a:r>
            <a:r>
              <a:rPr lang="ru-RU" dirty="0"/>
              <a:t> </a:t>
            </a:r>
            <a:r>
              <a:rPr lang="ru-RU" dirty="0" err="1"/>
              <a:t>қылмыстар</a:t>
            </a:r>
            <a:r>
              <a:rPr lang="ru-RU" dirty="0"/>
              <a:t> </a:t>
            </a:r>
            <a:r>
              <a:rPr lang="ru-RU" dirty="0" err="1"/>
              <a:t>ұйымдардағы</a:t>
            </a:r>
            <a:r>
              <a:rPr lang="ru-RU" dirty="0"/>
              <a:t> </a:t>
            </a:r>
            <a:r>
              <a:rPr lang="ru-RU" dirty="0" err="1"/>
              <a:t>залал</a:t>
            </a:r>
            <a:r>
              <a:rPr lang="ru-RU" dirty="0"/>
              <a:t> </a:t>
            </a:r>
            <a:r>
              <a:rPr lang="ru-RU" dirty="0" err="1"/>
              <a:t>деңгейі</a:t>
            </a:r>
            <a:r>
              <a:rPr lang="ru-RU" dirty="0"/>
              <a:t> </a:t>
            </a:r>
            <a:r>
              <a:rPr lang="ru-RU" dirty="0" err="1"/>
              <a:t>бойынша</a:t>
            </a:r>
            <a:r>
              <a:rPr lang="ru-RU" dirty="0"/>
              <a:t> </a:t>
            </a:r>
            <a:r>
              <a:rPr lang="ru-RU" b="1" dirty="0"/>
              <a:t>2-ші </a:t>
            </a:r>
            <a:r>
              <a:rPr lang="ru-RU" b="1" dirty="0" err="1"/>
              <a:t>орында</a:t>
            </a:r>
            <a:r>
              <a:rPr lang="ru-RU" b="1" dirty="0"/>
              <a:t> </a:t>
            </a:r>
            <a:r>
              <a:rPr lang="ru-RU" dirty="0"/>
              <a:t>(</a:t>
            </a:r>
            <a:r>
              <a:rPr lang="ru-RU" dirty="0" err="1"/>
              <a:t>қаржылық</a:t>
            </a:r>
            <a:r>
              <a:rPr lang="ru-RU" dirty="0"/>
              <a:t> </a:t>
            </a:r>
            <a:r>
              <a:rPr lang="ru-RU" dirty="0" err="1"/>
              <a:t>есептілік</a:t>
            </a:r>
            <a:r>
              <a:rPr lang="ru-RU" dirty="0"/>
              <a:t> </a:t>
            </a:r>
            <a:r>
              <a:rPr lang="ru-RU" dirty="0" err="1"/>
              <a:t>алаяқтығынан</a:t>
            </a:r>
            <a:r>
              <a:rPr lang="ru-RU" dirty="0"/>
              <a:t> </a:t>
            </a:r>
            <a:r>
              <a:rPr lang="ru-RU" dirty="0" err="1"/>
              <a:t>кейін</a:t>
            </a:r>
            <a:r>
              <a:rPr lang="ru-RU" dirty="0"/>
              <a:t>).</a:t>
            </a:r>
          </a:p>
          <a:p>
            <a:pPr lvl="0">
              <a:buChar char="•"/>
            </a:pPr>
            <a:endParaRPr lang="ru-RU" dirty="0"/>
          </a:p>
          <a:p>
            <a:pPr lvl="0">
              <a:buChar char="•"/>
            </a:pPr>
            <a:r>
              <a:rPr lang="ru-RU" dirty="0" err="1"/>
              <a:t>Сыбайлас</a:t>
            </a:r>
            <a:r>
              <a:rPr lang="ru-RU" dirty="0"/>
              <a:t> </a:t>
            </a:r>
            <a:r>
              <a:rPr lang="ru-RU" dirty="0" err="1"/>
              <a:t>жемқорлыққа</a:t>
            </a:r>
            <a:r>
              <a:rPr lang="ru-RU" dirty="0"/>
              <a:t> </a:t>
            </a:r>
            <a:r>
              <a:rPr lang="ru-RU" dirty="0" err="1"/>
              <a:t>байланысты</a:t>
            </a:r>
            <a:r>
              <a:rPr lang="ru-RU" dirty="0"/>
              <a:t> </a:t>
            </a:r>
            <a:r>
              <a:rPr lang="ru-RU" dirty="0" err="1"/>
              <a:t>кейстер</a:t>
            </a:r>
            <a:r>
              <a:rPr lang="ru-RU" dirty="0"/>
              <a:t> саны 2012 </a:t>
            </a:r>
            <a:r>
              <a:rPr lang="ru-RU" dirty="0" err="1"/>
              <a:t>жылы</a:t>
            </a:r>
            <a:r>
              <a:rPr lang="ru-RU" dirty="0"/>
              <a:t> </a:t>
            </a:r>
            <a:r>
              <a:rPr lang="ru-RU" b="1" dirty="0"/>
              <a:t>33% - дан </a:t>
            </a:r>
            <a:r>
              <a:rPr lang="ru-RU" dirty="0"/>
              <a:t>2022 </a:t>
            </a:r>
            <a:r>
              <a:rPr lang="ru-RU" dirty="0" err="1"/>
              <a:t>жылы</a:t>
            </a:r>
            <a:r>
              <a:rPr lang="ru-RU" dirty="0"/>
              <a:t> </a:t>
            </a:r>
            <a:r>
              <a:rPr lang="ru-RU" b="1" dirty="0"/>
              <a:t>55% - </a:t>
            </a:r>
            <a:r>
              <a:rPr lang="ru-RU" b="1" dirty="0" err="1"/>
              <a:t>ға</a:t>
            </a:r>
            <a:r>
              <a:rPr lang="ru-RU" b="1" dirty="0"/>
              <a:t> </a:t>
            </a:r>
            <a:r>
              <a:rPr lang="ru-RU" dirty="0" err="1"/>
              <a:t>дейін</a:t>
            </a:r>
            <a:r>
              <a:rPr lang="ru-RU" dirty="0"/>
              <a:t> </a:t>
            </a:r>
            <a:r>
              <a:rPr lang="ru-RU" dirty="0" err="1"/>
              <a:t>өсті</a:t>
            </a:r>
            <a:r>
              <a:rPr lang="ru-RU" dirty="0"/>
              <a:t>.</a:t>
            </a:r>
          </a:p>
          <a:p>
            <a:pPr lvl="0">
              <a:buChar char="•"/>
            </a:pPr>
            <a:endParaRPr lang="ru-RU" dirty="0"/>
          </a:p>
          <a:p>
            <a:pPr lvl="0">
              <a:buChar char="•"/>
            </a:pPr>
            <a:r>
              <a:rPr lang="ru-RU" dirty="0" err="1"/>
              <a:t>Жыл</a:t>
            </a:r>
            <a:r>
              <a:rPr lang="ru-RU" dirty="0"/>
              <a:t> </a:t>
            </a:r>
            <a:r>
              <a:rPr lang="ru-RU" dirty="0" err="1"/>
              <a:t>сайын</a:t>
            </a:r>
            <a:r>
              <a:rPr lang="ru-RU" dirty="0"/>
              <a:t> </a:t>
            </a:r>
            <a:r>
              <a:rPr lang="ru-RU" dirty="0" err="1"/>
              <a:t>сыбайлас</a:t>
            </a:r>
            <a:r>
              <a:rPr lang="ru-RU" dirty="0"/>
              <a:t> </a:t>
            </a:r>
            <a:r>
              <a:rPr lang="ru-RU" dirty="0" err="1"/>
              <a:t>жемқорлық</a:t>
            </a:r>
            <a:r>
              <a:rPr lang="ru-RU" dirty="0"/>
              <a:t> </a:t>
            </a:r>
            <a:r>
              <a:rPr lang="ru-RU" dirty="0" err="1"/>
              <a:t>кесірінен</a:t>
            </a:r>
            <a:r>
              <a:rPr lang="ru-RU" dirty="0"/>
              <a:t>  </a:t>
            </a:r>
            <a:r>
              <a:rPr lang="ru-RU" dirty="0" err="1"/>
              <a:t>ұйымдар</a:t>
            </a:r>
            <a:r>
              <a:rPr lang="ru-RU" dirty="0"/>
              <a:t> таза </a:t>
            </a:r>
            <a:r>
              <a:rPr lang="ru-RU" dirty="0" err="1"/>
              <a:t>пайдасының</a:t>
            </a:r>
            <a:r>
              <a:rPr lang="ru-RU" dirty="0"/>
              <a:t> </a:t>
            </a:r>
            <a:r>
              <a:rPr lang="ru-RU" b="1" dirty="0"/>
              <a:t>5%</a:t>
            </a:r>
            <a:r>
              <a:rPr lang="ru-RU" dirty="0"/>
              <a:t> </a:t>
            </a:r>
            <a:r>
              <a:rPr lang="ru-RU" dirty="0" err="1"/>
              <a:t>жоғалтады</a:t>
            </a:r>
            <a:r>
              <a:rPr lang="ru-RU" dirty="0"/>
              <a:t>.</a:t>
            </a:r>
          </a:p>
          <a:p>
            <a:pPr lvl="0">
              <a:buChar char="•"/>
            </a:pPr>
            <a:endParaRPr lang="ru-RU" dirty="0"/>
          </a:p>
          <a:p>
            <a:pPr lvl="0">
              <a:buChar char="•"/>
            </a:pPr>
            <a:r>
              <a:rPr lang="ru-RU" dirty="0" err="1"/>
              <a:t>Корпоративтік</a:t>
            </a:r>
            <a:r>
              <a:rPr lang="ru-RU" dirty="0"/>
              <a:t> </a:t>
            </a:r>
            <a:r>
              <a:rPr lang="ru-RU" dirty="0" err="1"/>
              <a:t>алаяқтық</a:t>
            </a:r>
            <a:r>
              <a:rPr lang="ru-RU" dirty="0"/>
              <a:t> пен </a:t>
            </a:r>
            <a:r>
              <a:rPr lang="ru-RU" dirty="0" err="1"/>
              <a:t>сыбайлас</a:t>
            </a:r>
            <a:r>
              <a:rPr lang="ru-RU" dirty="0"/>
              <a:t> </a:t>
            </a:r>
            <a:r>
              <a:rPr lang="ru-RU" dirty="0" err="1"/>
              <a:t>жемқорлықтан</a:t>
            </a:r>
            <a:r>
              <a:rPr lang="ru-RU" dirty="0"/>
              <a:t> </a:t>
            </a:r>
            <a:r>
              <a:rPr lang="ru-RU" dirty="0" err="1"/>
              <a:t>зардап</a:t>
            </a:r>
            <a:r>
              <a:rPr lang="ru-RU" dirty="0"/>
              <a:t> </a:t>
            </a:r>
            <a:r>
              <a:rPr lang="ru-RU" dirty="0" err="1"/>
              <a:t>шеккен</a:t>
            </a:r>
            <a:r>
              <a:rPr lang="ru-RU" dirty="0"/>
              <a:t> </a:t>
            </a:r>
            <a:r>
              <a:rPr lang="ru-RU" dirty="0" err="1"/>
              <a:t>ұйымдардың</a:t>
            </a:r>
            <a:r>
              <a:rPr lang="ru-RU" dirty="0"/>
              <a:t> </a:t>
            </a:r>
            <a:r>
              <a:rPr lang="ru-RU" b="1" dirty="0"/>
              <a:t>81% - ы </a:t>
            </a:r>
            <a:r>
              <a:rPr lang="ru-RU" dirty="0" err="1"/>
              <a:t>өз</a:t>
            </a:r>
            <a:r>
              <a:rPr lang="ru-RU" dirty="0"/>
              <a:t> </a:t>
            </a:r>
            <a:r>
              <a:rPr lang="ru-RU" dirty="0" err="1"/>
              <a:t>бақылауларын</a:t>
            </a:r>
            <a:r>
              <a:rPr lang="ru-RU" dirty="0"/>
              <a:t> </a:t>
            </a:r>
            <a:r>
              <a:rPr lang="ru-RU" dirty="0" err="1"/>
              <a:t>жетілдірді</a:t>
            </a:r>
            <a:r>
              <a:rPr lang="ru-RU" dirty="0"/>
              <a:t>.</a:t>
            </a:r>
          </a:p>
          <a:p>
            <a:pPr lvl="0">
              <a:buChar char="•"/>
            </a:pPr>
            <a:endParaRPr lang="ru-RU" dirty="0"/>
          </a:p>
          <a:p>
            <a:pPr lvl="0">
              <a:buChar char="•"/>
            </a:pPr>
            <a:r>
              <a:rPr lang="ru-RU" dirty="0" err="1"/>
              <a:t>Ұйымдарда</a:t>
            </a:r>
            <a:r>
              <a:rPr lang="ru-RU" dirty="0"/>
              <a:t> </a:t>
            </a:r>
            <a:r>
              <a:rPr lang="ru-RU" dirty="0" err="1"/>
              <a:t>алдын</a:t>
            </a:r>
            <a:r>
              <a:rPr lang="ru-RU" dirty="0"/>
              <a:t> </a:t>
            </a:r>
            <a:r>
              <a:rPr lang="ru-RU" dirty="0" err="1"/>
              <a:t>алу</a:t>
            </a:r>
            <a:r>
              <a:rPr lang="ru-RU" dirty="0"/>
              <a:t> </a:t>
            </a:r>
            <a:r>
              <a:rPr lang="ru-RU" dirty="0" err="1"/>
              <a:t>шаралары</a:t>
            </a:r>
            <a:r>
              <a:rPr lang="ru-RU" dirty="0"/>
              <a:t> мен </a:t>
            </a:r>
            <a:r>
              <a:rPr lang="ru-RU" dirty="0" err="1"/>
              <a:t>бақылау</a:t>
            </a:r>
            <a:r>
              <a:rPr lang="ru-RU" dirty="0"/>
              <a:t> </a:t>
            </a:r>
            <a:r>
              <a:rPr lang="ru-RU" dirty="0" err="1"/>
              <a:t>рәсімдерінің</a:t>
            </a:r>
            <a:r>
              <a:rPr lang="ru-RU" dirty="0"/>
              <a:t> </a:t>
            </a:r>
            <a:r>
              <a:rPr lang="ru-RU" dirty="0" err="1"/>
              <a:t>болуы</a:t>
            </a:r>
            <a:r>
              <a:rPr lang="ru-RU" dirty="0"/>
              <a:t> </a:t>
            </a:r>
            <a:r>
              <a:rPr lang="ru-RU" dirty="0" err="1"/>
              <a:t>сыбайлас</a:t>
            </a:r>
            <a:r>
              <a:rPr lang="ru-RU" dirty="0"/>
              <a:t> </a:t>
            </a:r>
            <a:r>
              <a:rPr lang="ru-RU" dirty="0" err="1"/>
              <a:t>жемқорлықтан</a:t>
            </a:r>
            <a:r>
              <a:rPr lang="ru-RU" dirty="0"/>
              <a:t> </a:t>
            </a:r>
            <a:r>
              <a:rPr lang="ru-RU" dirty="0" err="1"/>
              <a:t>келтірілген</a:t>
            </a:r>
            <a:r>
              <a:rPr lang="ru-RU" dirty="0"/>
              <a:t> </a:t>
            </a:r>
            <a:r>
              <a:rPr lang="ru-RU" dirty="0" err="1"/>
              <a:t>залалдың</a:t>
            </a:r>
            <a:r>
              <a:rPr lang="ru-RU" dirty="0"/>
              <a:t> </a:t>
            </a:r>
            <a:r>
              <a:rPr lang="ru-RU" dirty="0" err="1"/>
              <a:t>мөлшерін</a:t>
            </a:r>
            <a:r>
              <a:rPr lang="ru-RU" dirty="0"/>
              <a:t> </a:t>
            </a:r>
            <a:r>
              <a:rPr lang="ru-RU" b="1" dirty="0"/>
              <a:t>50% - </a:t>
            </a:r>
            <a:r>
              <a:rPr lang="ru-RU" b="1" dirty="0" err="1"/>
              <a:t>ға</a:t>
            </a:r>
            <a:r>
              <a:rPr lang="ru-RU" b="1" dirty="0"/>
              <a:t> </a:t>
            </a:r>
            <a:r>
              <a:rPr lang="ru-RU" b="1" dirty="0" err="1"/>
              <a:t>қысқар</a:t>
            </a:r>
            <a:r>
              <a:rPr lang="ru-RU" dirty="0" err="1"/>
              <a:t>тады</a:t>
            </a:r>
            <a:r>
              <a:rPr lang="ru-RU" dirty="0"/>
              <a:t>.</a:t>
            </a:r>
            <a:endParaRPr lang="en-US" dirty="0"/>
          </a:p>
        </p:txBody>
      </p:sp>
    </p:spTree>
    <p:extLst>
      <p:ext uri="{BB962C8B-B14F-4D97-AF65-F5344CB8AC3E}">
        <p14:creationId xmlns:p14="http://schemas.microsoft.com/office/powerpoint/2010/main" val="272927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926A1CF-BF5F-4A37-8E2C-EA74C0025B84}"/>
              </a:ext>
            </a:extLst>
          </p:cNvPr>
          <p:cNvSpPr>
            <a:spLocks noGrp="1"/>
          </p:cNvSpPr>
          <p:nvPr>
            <p:ph type="title"/>
          </p:nvPr>
        </p:nvSpPr>
        <p:spPr>
          <a:xfrm>
            <a:off x="1907374" y="651201"/>
            <a:ext cx="8856984" cy="727838"/>
          </a:xfrm>
        </p:spPr>
        <p:txBody>
          <a:bodyPr>
            <a:noAutofit/>
          </a:bodyPr>
          <a:lstStyle/>
          <a:p>
            <a:pPr algn="ctr"/>
            <a:r>
              <a:rPr lang="ru-RU" sz="2400" dirty="0">
                <a:solidFill>
                  <a:srgbClr val="002060"/>
                </a:solidFill>
                <a:latin typeface="Georgia" panose="02040502050405020303" pitchFamily="18" charset="0"/>
              </a:rPr>
              <a:t>СЫБАЙЛАС ЖЕМҚОРЛЫҚҚА ҚАРСЫ КОМПЛАЕНС ЖҮЙЕСІН ЕНГІЗУДІҢ АРТЫҚШЫЛЫҚТАРЫ</a:t>
            </a:r>
          </a:p>
        </p:txBody>
      </p:sp>
      <p:sp>
        <p:nvSpPr>
          <p:cNvPr id="5" name="Marcador de texto 4"/>
          <p:cNvSpPr>
            <a:spLocks noGrp="1"/>
          </p:cNvSpPr>
          <p:nvPr>
            <p:ph type="body" sz="quarter" idx="4294967295"/>
          </p:nvPr>
        </p:nvSpPr>
        <p:spPr>
          <a:xfrm>
            <a:off x="7608168" y="4448766"/>
            <a:ext cx="2578894" cy="809625"/>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Autofit/>
          </a:bodyPr>
          <a:lstStyle/>
          <a:p>
            <a:pPr marL="27675" indent="0" algn="ctr">
              <a:buNone/>
            </a:pPr>
            <a:r>
              <a:rPr lang="ru-RU" sz="1500" dirty="0" err="1">
                <a:solidFill>
                  <a:schemeClr val="bg1"/>
                </a:solidFill>
                <a:latin typeface="Georgia" panose="02040502050405020303" pitchFamily="18" charset="0"/>
              </a:rPr>
              <a:t>Қаржылық</a:t>
            </a:r>
            <a:r>
              <a:rPr lang="ru-RU" sz="1500" dirty="0">
                <a:solidFill>
                  <a:schemeClr val="bg1"/>
                </a:solidFill>
                <a:latin typeface="Georgia" panose="02040502050405020303" pitchFamily="18" charset="0"/>
              </a:rPr>
              <a:t> </a:t>
            </a:r>
            <a:r>
              <a:rPr lang="ru-RU" sz="1500" dirty="0" err="1">
                <a:solidFill>
                  <a:schemeClr val="bg1"/>
                </a:solidFill>
                <a:latin typeface="Georgia" panose="02040502050405020303" pitchFamily="18" charset="0"/>
              </a:rPr>
              <a:t>шығындарды</a:t>
            </a:r>
            <a:r>
              <a:rPr lang="ru-RU" sz="1500" dirty="0">
                <a:solidFill>
                  <a:schemeClr val="bg1"/>
                </a:solidFill>
                <a:latin typeface="Georgia" panose="02040502050405020303" pitchFamily="18" charset="0"/>
              </a:rPr>
              <a:t> </a:t>
            </a:r>
            <a:r>
              <a:rPr lang="ru-RU" sz="1500" dirty="0" err="1">
                <a:solidFill>
                  <a:schemeClr val="bg1"/>
                </a:solidFill>
                <a:latin typeface="Georgia" panose="02040502050405020303" pitchFamily="18" charset="0"/>
              </a:rPr>
              <a:t>азайту</a:t>
            </a:r>
            <a:endParaRPr lang="ru-RU" sz="1500" dirty="0">
              <a:solidFill>
                <a:schemeClr val="bg1"/>
              </a:solidFill>
              <a:latin typeface="Georgia" panose="02040502050405020303" pitchFamily="18" charset="0"/>
            </a:endParaRPr>
          </a:p>
        </p:txBody>
      </p:sp>
      <p:sp>
        <p:nvSpPr>
          <p:cNvPr id="8" name="Marcador de texto 4"/>
          <p:cNvSpPr txBox="1">
            <a:spLocks/>
          </p:cNvSpPr>
          <p:nvPr/>
        </p:nvSpPr>
        <p:spPr>
          <a:xfrm>
            <a:off x="4448817" y="2005986"/>
            <a:ext cx="3294366" cy="97630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0" indent="0" algn="l" defTabSz="685983" rtl="0" eaLnBrk="1" latinLnBrk="0" hangingPunct="1">
              <a:lnSpc>
                <a:spcPct val="90000"/>
              </a:lnSpc>
              <a:spcBef>
                <a:spcPts val="0"/>
              </a:spcBef>
              <a:buClr>
                <a:schemeClr val="tx1"/>
              </a:buClr>
              <a:buSzPct val="80000"/>
              <a:buFont typeface="Arial" pitchFamily="34" charset="0"/>
              <a:buNone/>
              <a:defRPr sz="2401" b="0" kern="1200">
                <a:solidFill>
                  <a:schemeClr val="tx1"/>
                </a:solidFill>
                <a:latin typeface="+mn-lt"/>
                <a:ea typeface="+mn-ea"/>
                <a:cs typeface="+mn-cs"/>
              </a:defRPr>
            </a:lvl1pPr>
            <a:lvl2pPr marL="342991" indent="0" algn="l" defTabSz="685983" rtl="0" eaLnBrk="1" latinLnBrk="0" hangingPunct="1">
              <a:lnSpc>
                <a:spcPct val="90000"/>
              </a:lnSpc>
              <a:spcBef>
                <a:spcPts val="450"/>
              </a:spcBef>
              <a:buSzPct val="80000"/>
              <a:buFont typeface="Corbel" pitchFamily="34" charset="0"/>
              <a:buNone/>
              <a:defRPr sz="1500" b="1" kern="1200">
                <a:solidFill>
                  <a:schemeClr val="tx1"/>
                </a:solidFill>
                <a:latin typeface="+mn-lt"/>
                <a:ea typeface="+mn-ea"/>
                <a:cs typeface="+mn-cs"/>
              </a:defRPr>
            </a:lvl2pPr>
            <a:lvl3pPr marL="685983" indent="0" algn="l" defTabSz="685983" rtl="0" eaLnBrk="1" latinLnBrk="0" hangingPunct="1">
              <a:lnSpc>
                <a:spcPct val="90000"/>
              </a:lnSpc>
              <a:spcBef>
                <a:spcPts val="450"/>
              </a:spcBef>
              <a:buClr>
                <a:schemeClr val="tx1"/>
              </a:buClr>
              <a:buSzPct val="80000"/>
              <a:buFont typeface="Arial" pitchFamily="34" charset="0"/>
              <a:buNone/>
              <a:defRPr sz="1350" b="1" kern="1200">
                <a:solidFill>
                  <a:schemeClr val="tx1"/>
                </a:solidFill>
                <a:latin typeface="+mn-lt"/>
                <a:ea typeface="+mn-ea"/>
                <a:cs typeface="+mn-cs"/>
              </a:defRPr>
            </a:lvl3pPr>
            <a:lvl4pPr marL="1028974" indent="0" algn="l" defTabSz="685983" rtl="0" eaLnBrk="1" latinLnBrk="0" hangingPunct="1">
              <a:lnSpc>
                <a:spcPct val="90000"/>
              </a:lnSpc>
              <a:spcBef>
                <a:spcPts val="450"/>
              </a:spcBef>
              <a:buFont typeface="Corbel" pitchFamily="34" charset="0"/>
              <a:buNone/>
              <a:defRPr sz="1200" b="1" kern="1200">
                <a:solidFill>
                  <a:schemeClr val="tx1"/>
                </a:solidFill>
                <a:latin typeface="+mn-lt"/>
                <a:ea typeface="+mn-ea"/>
                <a:cs typeface="+mn-cs"/>
              </a:defRPr>
            </a:lvl4pPr>
            <a:lvl5pPr marL="1371966" indent="0" algn="l" defTabSz="685983" rtl="0" eaLnBrk="1" latinLnBrk="0" hangingPunct="1">
              <a:lnSpc>
                <a:spcPct val="90000"/>
              </a:lnSpc>
              <a:spcBef>
                <a:spcPts val="450"/>
              </a:spcBef>
              <a:buClr>
                <a:schemeClr val="tx1"/>
              </a:buClr>
              <a:buSzPct val="80000"/>
              <a:buFont typeface="Arial" pitchFamily="34" charset="0"/>
              <a:buNone/>
              <a:defRPr sz="1200" b="1" kern="1200">
                <a:solidFill>
                  <a:schemeClr val="tx1"/>
                </a:solidFill>
                <a:latin typeface="+mn-lt"/>
                <a:ea typeface="+mn-ea"/>
                <a:cs typeface="+mn-cs"/>
              </a:defRPr>
            </a:lvl5pPr>
            <a:lvl6pPr marL="1714957" indent="0" algn="l" defTabSz="685983" rtl="0" eaLnBrk="1" latinLnBrk="0" hangingPunct="1">
              <a:lnSpc>
                <a:spcPct val="90000"/>
              </a:lnSpc>
              <a:spcBef>
                <a:spcPts val="450"/>
              </a:spcBef>
              <a:buFont typeface="Corbel" pitchFamily="34" charset="0"/>
              <a:buNone/>
              <a:defRPr sz="1200" b="1" kern="1200" baseline="0">
                <a:solidFill>
                  <a:schemeClr val="tx1"/>
                </a:solidFill>
                <a:latin typeface="+mn-lt"/>
                <a:ea typeface="+mn-ea"/>
                <a:cs typeface="+mn-cs"/>
              </a:defRPr>
            </a:lvl6pPr>
            <a:lvl7pPr marL="2057949" indent="0" algn="l" defTabSz="685983" rtl="0" eaLnBrk="1" latinLnBrk="0" hangingPunct="1">
              <a:lnSpc>
                <a:spcPct val="90000"/>
              </a:lnSpc>
              <a:spcBef>
                <a:spcPts val="450"/>
              </a:spcBef>
              <a:buSzPct val="80000"/>
              <a:buFont typeface="Arial" pitchFamily="34" charset="0"/>
              <a:buNone/>
              <a:defRPr sz="1200" b="1" kern="1200" baseline="0">
                <a:solidFill>
                  <a:schemeClr val="tx1"/>
                </a:solidFill>
                <a:latin typeface="+mn-lt"/>
                <a:ea typeface="+mn-ea"/>
                <a:cs typeface="+mn-cs"/>
              </a:defRPr>
            </a:lvl7pPr>
            <a:lvl8pPr marL="2400940" indent="0" algn="l" defTabSz="685983" rtl="0" eaLnBrk="1" latinLnBrk="0" hangingPunct="1">
              <a:lnSpc>
                <a:spcPct val="90000"/>
              </a:lnSpc>
              <a:spcBef>
                <a:spcPts val="450"/>
              </a:spcBef>
              <a:buFont typeface="Corbel" pitchFamily="34" charset="0"/>
              <a:buNone/>
              <a:defRPr sz="1200" b="1" kern="1200" baseline="0">
                <a:solidFill>
                  <a:schemeClr val="tx1"/>
                </a:solidFill>
                <a:latin typeface="+mn-lt"/>
                <a:ea typeface="+mn-ea"/>
                <a:cs typeface="+mn-cs"/>
              </a:defRPr>
            </a:lvl8pPr>
            <a:lvl9pPr marL="2743932" indent="0" algn="l" defTabSz="685983" rtl="0" eaLnBrk="1" latinLnBrk="0" hangingPunct="1">
              <a:lnSpc>
                <a:spcPct val="90000"/>
              </a:lnSpc>
              <a:spcBef>
                <a:spcPts val="450"/>
              </a:spcBef>
              <a:buSzPct val="80000"/>
              <a:buFont typeface="Arial" pitchFamily="34" charset="0"/>
              <a:buNone/>
              <a:defRPr sz="1200" b="1" kern="1200">
                <a:solidFill>
                  <a:schemeClr val="tx1"/>
                </a:solidFill>
                <a:latin typeface="+mn-lt"/>
                <a:ea typeface="+mn-ea"/>
                <a:cs typeface="+mn-cs"/>
              </a:defRPr>
            </a:lvl9pPr>
          </a:lstStyle>
          <a:p>
            <a:pPr algn="ctr"/>
            <a:r>
              <a:rPr lang="ru-RU" sz="1800" dirty="0" err="1">
                <a:solidFill>
                  <a:schemeClr val="bg1"/>
                </a:solidFill>
                <a:latin typeface="Arial" pitchFamily="34" charset="0"/>
                <a:cs typeface="Arial" pitchFamily="34" charset="0"/>
              </a:rPr>
              <a:t>Сыбайлас</a:t>
            </a:r>
            <a:r>
              <a:rPr lang="ru-RU" sz="1800" dirty="0">
                <a:solidFill>
                  <a:schemeClr val="bg1"/>
                </a:solidFill>
                <a:latin typeface="Arial" pitchFamily="34" charset="0"/>
                <a:cs typeface="Arial" pitchFamily="34" charset="0"/>
              </a:rPr>
              <a:t> </a:t>
            </a:r>
            <a:r>
              <a:rPr lang="ru-RU" sz="1800" dirty="0" err="1">
                <a:solidFill>
                  <a:schemeClr val="bg1"/>
                </a:solidFill>
                <a:latin typeface="Arial" pitchFamily="34" charset="0"/>
                <a:cs typeface="Arial" pitchFamily="34" charset="0"/>
              </a:rPr>
              <a:t>жемқорлық</a:t>
            </a:r>
            <a:r>
              <a:rPr lang="ru-RU" sz="1800" dirty="0">
                <a:solidFill>
                  <a:schemeClr val="bg1"/>
                </a:solidFill>
                <a:latin typeface="Arial" pitchFamily="34" charset="0"/>
                <a:cs typeface="Arial" pitchFamily="34" charset="0"/>
              </a:rPr>
              <a:t> </a:t>
            </a:r>
            <a:r>
              <a:rPr lang="ru-RU" sz="1800" dirty="0" err="1">
                <a:solidFill>
                  <a:schemeClr val="bg1"/>
                </a:solidFill>
                <a:latin typeface="Arial" pitchFamily="34" charset="0"/>
                <a:cs typeface="Arial" pitchFamily="34" charset="0"/>
              </a:rPr>
              <a:t>тәуекелдерінің</a:t>
            </a:r>
            <a:r>
              <a:rPr lang="ru-RU" sz="1800" dirty="0">
                <a:solidFill>
                  <a:schemeClr val="bg1"/>
                </a:solidFill>
                <a:latin typeface="Arial" pitchFamily="34" charset="0"/>
                <a:cs typeface="Arial" pitchFamily="34" charset="0"/>
              </a:rPr>
              <a:t> </a:t>
            </a:r>
            <a:r>
              <a:rPr lang="ru-RU" sz="1800" dirty="0" err="1">
                <a:solidFill>
                  <a:schemeClr val="bg1"/>
                </a:solidFill>
                <a:latin typeface="Arial" pitchFamily="34" charset="0"/>
                <a:cs typeface="Arial" pitchFamily="34" charset="0"/>
              </a:rPr>
              <a:t>алдын</a:t>
            </a:r>
            <a:r>
              <a:rPr lang="ru-RU" sz="1800" dirty="0">
                <a:solidFill>
                  <a:schemeClr val="bg1"/>
                </a:solidFill>
                <a:latin typeface="Arial" pitchFamily="34" charset="0"/>
                <a:cs typeface="Arial" pitchFamily="34" charset="0"/>
              </a:rPr>
              <a:t> </a:t>
            </a:r>
            <a:r>
              <a:rPr lang="ru-RU" sz="1800" dirty="0" err="1">
                <a:solidFill>
                  <a:schemeClr val="bg1"/>
                </a:solidFill>
                <a:latin typeface="Arial" pitchFamily="34" charset="0"/>
                <a:cs typeface="Arial" pitchFamily="34" charset="0"/>
              </a:rPr>
              <a:t>алу</a:t>
            </a:r>
            <a:r>
              <a:rPr lang="ru-RU" sz="1800" dirty="0">
                <a:solidFill>
                  <a:schemeClr val="bg1"/>
                </a:solidFill>
                <a:latin typeface="Arial" pitchFamily="34" charset="0"/>
                <a:cs typeface="Arial" pitchFamily="34" charset="0"/>
              </a:rPr>
              <a:t>, </a:t>
            </a:r>
            <a:r>
              <a:rPr lang="ru-RU" sz="1800" dirty="0" err="1">
                <a:solidFill>
                  <a:schemeClr val="bg1"/>
                </a:solidFill>
                <a:latin typeface="Arial" pitchFamily="34" charset="0"/>
                <a:cs typeface="Arial" pitchFamily="34" charset="0"/>
              </a:rPr>
              <a:t>анықтау</a:t>
            </a:r>
            <a:r>
              <a:rPr lang="ru-RU" sz="1800" dirty="0">
                <a:solidFill>
                  <a:schemeClr val="bg1"/>
                </a:solidFill>
                <a:latin typeface="Arial" pitchFamily="34" charset="0"/>
                <a:cs typeface="Arial" pitchFamily="34" charset="0"/>
              </a:rPr>
              <a:t> </a:t>
            </a:r>
            <a:r>
              <a:rPr lang="ru-RU" sz="1800" dirty="0" err="1">
                <a:solidFill>
                  <a:schemeClr val="bg1"/>
                </a:solidFill>
                <a:latin typeface="Arial" pitchFamily="34" charset="0"/>
                <a:cs typeface="Arial" pitchFamily="34" charset="0"/>
              </a:rPr>
              <a:t>және</a:t>
            </a:r>
            <a:r>
              <a:rPr lang="ru-RU" sz="1800" dirty="0">
                <a:solidFill>
                  <a:schemeClr val="bg1"/>
                </a:solidFill>
                <a:latin typeface="Arial" pitchFamily="34" charset="0"/>
                <a:cs typeface="Arial" pitchFamily="34" charset="0"/>
              </a:rPr>
              <a:t> </a:t>
            </a:r>
            <a:r>
              <a:rPr lang="ru-RU" sz="1800" dirty="0" err="1">
                <a:solidFill>
                  <a:schemeClr val="bg1"/>
                </a:solidFill>
                <a:latin typeface="Arial" pitchFamily="34" charset="0"/>
                <a:cs typeface="Arial" pitchFamily="34" charset="0"/>
              </a:rPr>
              <a:t>жою</a:t>
            </a:r>
            <a:endParaRPr lang="ru-RU" sz="1800" dirty="0">
              <a:solidFill>
                <a:schemeClr val="bg1"/>
              </a:solidFill>
              <a:latin typeface="Arial" pitchFamily="34" charset="0"/>
              <a:cs typeface="Arial" pitchFamily="34" charset="0"/>
            </a:endParaRPr>
          </a:p>
        </p:txBody>
      </p:sp>
      <p:sp>
        <p:nvSpPr>
          <p:cNvPr id="12" name="Marcador de texto 2">
            <a:extLst>
              <a:ext uri="{FF2B5EF4-FFF2-40B4-BE49-F238E27FC236}">
                <a16:creationId xmlns:a16="http://schemas.microsoft.com/office/drawing/2014/main" id="{C9DBA1CC-61C7-4662-8003-94C3238C666D}"/>
              </a:ext>
            </a:extLst>
          </p:cNvPr>
          <p:cNvSpPr txBox="1">
            <a:spLocks/>
          </p:cNvSpPr>
          <p:nvPr/>
        </p:nvSpPr>
        <p:spPr>
          <a:xfrm>
            <a:off x="2159923" y="4448390"/>
            <a:ext cx="2493134" cy="81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ru-RU" sz="1600" dirty="0" err="1">
                <a:solidFill>
                  <a:schemeClr val="bg1"/>
                </a:solidFill>
                <a:latin typeface="Arial" pitchFamily="34" charset="0"/>
                <a:cs typeface="Arial" pitchFamily="34" charset="0"/>
              </a:rPr>
              <a:t>Мүдделер</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қақтығысының</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алдын</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алу</a:t>
            </a:r>
            <a:endParaRPr lang="ru-RU" sz="1500" dirty="0">
              <a:latin typeface="Georgia" panose="02040502050405020303" pitchFamily="18" charset="0"/>
            </a:endParaRPr>
          </a:p>
        </p:txBody>
      </p:sp>
      <p:sp>
        <p:nvSpPr>
          <p:cNvPr id="13" name="Marcador de contenido 5">
            <a:extLst>
              <a:ext uri="{FF2B5EF4-FFF2-40B4-BE49-F238E27FC236}">
                <a16:creationId xmlns:a16="http://schemas.microsoft.com/office/drawing/2014/main" id="{3FA87A33-FEB1-43E2-B235-01E34E8022EE}"/>
              </a:ext>
            </a:extLst>
          </p:cNvPr>
          <p:cNvSpPr txBox="1">
            <a:spLocks/>
          </p:cNvSpPr>
          <p:nvPr/>
        </p:nvSpPr>
        <p:spPr>
          <a:xfrm>
            <a:off x="7608168" y="3262788"/>
            <a:ext cx="2592288" cy="97630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ru-RU" sz="1600" dirty="0">
                <a:solidFill>
                  <a:schemeClr val="bg1"/>
                </a:solidFill>
                <a:latin typeface="Arial" pitchFamily="34" charset="0"/>
                <a:cs typeface="Arial" pitchFamily="34" charset="0"/>
              </a:rPr>
              <a:t>Бизнес-</a:t>
            </a:r>
            <a:r>
              <a:rPr lang="ru-RU" sz="1600" dirty="0" err="1">
                <a:solidFill>
                  <a:schemeClr val="bg1"/>
                </a:solidFill>
                <a:latin typeface="Arial" pitchFamily="34" charset="0"/>
                <a:cs typeface="Arial" pitchFamily="34" charset="0"/>
              </a:rPr>
              <a:t>процестердің</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ашықтығын</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арттыру</a:t>
            </a:r>
            <a:endParaRPr lang="ru-RU" sz="1600" dirty="0">
              <a:solidFill>
                <a:schemeClr val="bg1"/>
              </a:solidFill>
              <a:latin typeface="Arial" pitchFamily="34" charset="0"/>
              <a:cs typeface="Arial" pitchFamily="34" charset="0"/>
            </a:endParaRPr>
          </a:p>
        </p:txBody>
      </p:sp>
      <p:sp>
        <p:nvSpPr>
          <p:cNvPr id="14" name="Marcador de contenido 3">
            <a:extLst>
              <a:ext uri="{FF2B5EF4-FFF2-40B4-BE49-F238E27FC236}">
                <a16:creationId xmlns:a16="http://schemas.microsoft.com/office/drawing/2014/main" id="{06136159-6379-49A7-AD46-3101E7FB1646}"/>
              </a:ext>
            </a:extLst>
          </p:cNvPr>
          <p:cNvSpPr txBox="1">
            <a:spLocks/>
          </p:cNvSpPr>
          <p:nvPr/>
        </p:nvSpPr>
        <p:spPr>
          <a:xfrm>
            <a:off x="2162706" y="3258593"/>
            <a:ext cx="2493134" cy="97630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algn="ctr">
              <a:spcBef>
                <a:spcPts val="0"/>
              </a:spcBef>
              <a:spcAft>
                <a:spcPts val="0"/>
              </a:spcAft>
              <a:buNone/>
            </a:pPr>
            <a:r>
              <a:rPr lang="ru-RU" sz="1800" dirty="0" err="1">
                <a:solidFill>
                  <a:schemeClr val="bg1"/>
                </a:solidFill>
                <a:latin typeface="Arial" pitchFamily="34" charset="0"/>
                <a:cs typeface="Arial" pitchFamily="34" charset="0"/>
              </a:rPr>
              <a:t>Халықаралық</a:t>
            </a:r>
            <a:endParaRPr lang="ru-RU" sz="1800" dirty="0">
              <a:solidFill>
                <a:schemeClr val="bg1"/>
              </a:solidFill>
              <a:latin typeface="Arial" pitchFamily="34" charset="0"/>
              <a:cs typeface="Arial" pitchFamily="34" charset="0"/>
            </a:endParaRPr>
          </a:p>
          <a:p>
            <a:pPr algn="ctr">
              <a:spcBef>
                <a:spcPts val="0"/>
              </a:spcBef>
              <a:spcAft>
                <a:spcPts val="0"/>
              </a:spcAft>
              <a:buNone/>
            </a:pPr>
            <a:r>
              <a:rPr lang="ru-RU" sz="1800" dirty="0" err="1">
                <a:solidFill>
                  <a:schemeClr val="bg1"/>
                </a:solidFill>
                <a:latin typeface="Arial" pitchFamily="34" charset="0"/>
                <a:cs typeface="Arial" pitchFamily="34" charset="0"/>
              </a:rPr>
              <a:t>мойындау</a:t>
            </a:r>
            <a:endParaRPr lang="ru-RU" sz="1400" dirty="0">
              <a:latin typeface="Georgia" panose="02040502050405020303" pitchFamily="18" charset="0"/>
            </a:endParaRPr>
          </a:p>
        </p:txBody>
      </p:sp>
      <p:sp>
        <p:nvSpPr>
          <p:cNvPr id="15" name="Marcador de texto 4">
            <a:extLst>
              <a:ext uri="{FF2B5EF4-FFF2-40B4-BE49-F238E27FC236}">
                <a16:creationId xmlns:a16="http://schemas.microsoft.com/office/drawing/2014/main" id="{195023F1-41EF-432E-9CD5-141A176D5DD1}"/>
              </a:ext>
            </a:extLst>
          </p:cNvPr>
          <p:cNvSpPr txBox="1">
            <a:spLocks/>
          </p:cNvSpPr>
          <p:nvPr/>
        </p:nvSpPr>
        <p:spPr>
          <a:xfrm>
            <a:off x="5000435" y="3262789"/>
            <a:ext cx="2191131" cy="97210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marL="0" indent="0" algn="l" defTabSz="685983" rtl="0" eaLnBrk="1" latinLnBrk="0" hangingPunct="1">
              <a:lnSpc>
                <a:spcPct val="90000"/>
              </a:lnSpc>
              <a:spcBef>
                <a:spcPts val="0"/>
              </a:spcBef>
              <a:buClr>
                <a:schemeClr val="tx1"/>
              </a:buClr>
              <a:buSzPct val="80000"/>
              <a:buFont typeface="Arial" pitchFamily="34" charset="0"/>
              <a:buNone/>
              <a:defRPr sz="2401" b="0" kern="1200">
                <a:solidFill>
                  <a:schemeClr val="tx1"/>
                </a:solidFill>
                <a:latin typeface="+mn-lt"/>
                <a:ea typeface="+mn-ea"/>
                <a:cs typeface="+mn-cs"/>
              </a:defRPr>
            </a:lvl1pPr>
            <a:lvl2pPr marL="342991" indent="0" algn="l" defTabSz="685983" rtl="0" eaLnBrk="1" latinLnBrk="0" hangingPunct="1">
              <a:lnSpc>
                <a:spcPct val="90000"/>
              </a:lnSpc>
              <a:spcBef>
                <a:spcPts val="450"/>
              </a:spcBef>
              <a:buSzPct val="80000"/>
              <a:buFont typeface="Corbel" pitchFamily="34" charset="0"/>
              <a:buNone/>
              <a:defRPr sz="1500" b="1" kern="1200">
                <a:solidFill>
                  <a:schemeClr val="tx1"/>
                </a:solidFill>
                <a:latin typeface="+mn-lt"/>
                <a:ea typeface="+mn-ea"/>
                <a:cs typeface="+mn-cs"/>
              </a:defRPr>
            </a:lvl2pPr>
            <a:lvl3pPr marL="685983" indent="0" algn="l" defTabSz="685983" rtl="0" eaLnBrk="1" latinLnBrk="0" hangingPunct="1">
              <a:lnSpc>
                <a:spcPct val="90000"/>
              </a:lnSpc>
              <a:spcBef>
                <a:spcPts val="450"/>
              </a:spcBef>
              <a:buClr>
                <a:schemeClr val="tx1"/>
              </a:buClr>
              <a:buSzPct val="80000"/>
              <a:buFont typeface="Arial" pitchFamily="34" charset="0"/>
              <a:buNone/>
              <a:defRPr sz="1350" b="1" kern="1200">
                <a:solidFill>
                  <a:schemeClr val="tx1"/>
                </a:solidFill>
                <a:latin typeface="+mn-lt"/>
                <a:ea typeface="+mn-ea"/>
                <a:cs typeface="+mn-cs"/>
              </a:defRPr>
            </a:lvl3pPr>
            <a:lvl4pPr marL="1028974" indent="0" algn="l" defTabSz="685983" rtl="0" eaLnBrk="1" latinLnBrk="0" hangingPunct="1">
              <a:lnSpc>
                <a:spcPct val="90000"/>
              </a:lnSpc>
              <a:spcBef>
                <a:spcPts val="450"/>
              </a:spcBef>
              <a:buFont typeface="Corbel" pitchFamily="34" charset="0"/>
              <a:buNone/>
              <a:defRPr sz="1200" b="1" kern="1200">
                <a:solidFill>
                  <a:schemeClr val="tx1"/>
                </a:solidFill>
                <a:latin typeface="+mn-lt"/>
                <a:ea typeface="+mn-ea"/>
                <a:cs typeface="+mn-cs"/>
              </a:defRPr>
            </a:lvl4pPr>
            <a:lvl5pPr marL="1371966" indent="0" algn="l" defTabSz="685983" rtl="0" eaLnBrk="1" latinLnBrk="0" hangingPunct="1">
              <a:lnSpc>
                <a:spcPct val="90000"/>
              </a:lnSpc>
              <a:spcBef>
                <a:spcPts val="450"/>
              </a:spcBef>
              <a:buClr>
                <a:schemeClr val="tx1"/>
              </a:buClr>
              <a:buSzPct val="80000"/>
              <a:buFont typeface="Arial" pitchFamily="34" charset="0"/>
              <a:buNone/>
              <a:defRPr sz="1200" b="1" kern="1200">
                <a:solidFill>
                  <a:schemeClr val="tx1"/>
                </a:solidFill>
                <a:latin typeface="+mn-lt"/>
                <a:ea typeface="+mn-ea"/>
                <a:cs typeface="+mn-cs"/>
              </a:defRPr>
            </a:lvl5pPr>
            <a:lvl6pPr marL="1714957" indent="0" algn="l" defTabSz="685983" rtl="0" eaLnBrk="1" latinLnBrk="0" hangingPunct="1">
              <a:lnSpc>
                <a:spcPct val="90000"/>
              </a:lnSpc>
              <a:spcBef>
                <a:spcPts val="450"/>
              </a:spcBef>
              <a:buFont typeface="Corbel" pitchFamily="34" charset="0"/>
              <a:buNone/>
              <a:defRPr sz="1200" b="1" kern="1200" baseline="0">
                <a:solidFill>
                  <a:schemeClr val="tx1"/>
                </a:solidFill>
                <a:latin typeface="+mn-lt"/>
                <a:ea typeface="+mn-ea"/>
                <a:cs typeface="+mn-cs"/>
              </a:defRPr>
            </a:lvl6pPr>
            <a:lvl7pPr marL="2057949" indent="0" algn="l" defTabSz="685983" rtl="0" eaLnBrk="1" latinLnBrk="0" hangingPunct="1">
              <a:lnSpc>
                <a:spcPct val="90000"/>
              </a:lnSpc>
              <a:spcBef>
                <a:spcPts val="450"/>
              </a:spcBef>
              <a:buSzPct val="80000"/>
              <a:buFont typeface="Arial" pitchFamily="34" charset="0"/>
              <a:buNone/>
              <a:defRPr sz="1200" b="1" kern="1200" baseline="0">
                <a:solidFill>
                  <a:schemeClr val="tx1"/>
                </a:solidFill>
                <a:latin typeface="+mn-lt"/>
                <a:ea typeface="+mn-ea"/>
                <a:cs typeface="+mn-cs"/>
              </a:defRPr>
            </a:lvl7pPr>
            <a:lvl8pPr marL="2400940" indent="0" algn="l" defTabSz="685983" rtl="0" eaLnBrk="1" latinLnBrk="0" hangingPunct="1">
              <a:lnSpc>
                <a:spcPct val="90000"/>
              </a:lnSpc>
              <a:spcBef>
                <a:spcPts val="450"/>
              </a:spcBef>
              <a:buFont typeface="Corbel" pitchFamily="34" charset="0"/>
              <a:buNone/>
              <a:defRPr sz="1200" b="1" kern="1200" baseline="0">
                <a:solidFill>
                  <a:schemeClr val="tx1"/>
                </a:solidFill>
                <a:latin typeface="+mn-lt"/>
                <a:ea typeface="+mn-ea"/>
                <a:cs typeface="+mn-cs"/>
              </a:defRPr>
            </a:lvl8pPr>
            <a:lvl9pPr marL="2743932" indent="0" algn="l" defTabSz="685983" rtl="0" eaLnBrk="1" latinLnBrk="0" hangingPunct="1">
              <a:lnSpc>
                <a:spcPct val="90000"/>
              </a:lnSpc>
              <a:spcBef>
                <a:spcPts val="450"/>
              </a:spcBef>
              <a:buSzPct val="80000"/>
              <a:buFont typeface="Arial" pitchFamily="34" charset="0"/>
              <a:buNone/>
              <a:defRPr sz="1200" b="1" kern="1200">
                <a:solidFill>
                  <a:schemeClr val="tx1"/>
                </a:solidFill>
                <a:latin typeface="+mn-lt"/>
                <a:ea typeface="+mn-ea"/>
                <a:cs typeface="+mn-cs"/>
              </a:defRPr>
            </a:lvl9pPr>
          </a:lstStyle>
          <a:p>
            <a:pPr algn="ctr"/>
            <a:r>
              <a:rPr lang="ru-RU" sz="1600" dirty="0" err="1">
                <a:solidFill>
                  <a:schemeClr val="bg1"/>
                </a:solidFill>
                <a:latin typeface="Arial" pitchFamily="34" charset="0"/>
                <a:cs typeface="Arial" pitchFamily="34" charset="0"/>
              </a:rPr>
              <a:t>Сенім</a:t>
            </a:r>
            <a:r>
              <a:rPr lang="ru-RU" sz="1600" dirty="0">
                <a:solidFill>
                  <a:schemeClr val="bg1"/>
                </a:solidFill>
                <a:latin typeface="Arial" pitchFamily="34" charset="0"/>
                <a:cs typeface="Arial" pitchFamily="34" charset="0"/>
              </a:rPr>
              <a:t> мен </a:t>
            </a:r>
            <a:r>
              <a:rPr lang="ru-RU" sz="1600" dirty="0" err="1">
                <a:solidFill>
                  <a:schemeClr val="bg1"/>
                </a:solidFill>
                <a:latin typeface="Arial" pitchFamily="34" charset="0"/>
                <a:cs typeface="Arial" pitchFamily="34" charset="0"/>
              </a:rPr>
              <a:t>сенімділік</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деңгейін</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арттыру</a:t>
            </a:r>
            <a:endParaRPr lang="ru-RU" sz="1500" dirty="0">
              <a:solidFill>
                <a:schemeClr val="bg1"/>
              </a:solidFill>
              <a:latin typeface="Georgia" panose="02040502050405020303" pitchFamily="18" charset="0"/>
            </a:endParaRPr>
          </a:p>
        </p:txBody>
      </p:sp>
      <p:sp>
        <p:nvSpPr>
          <p:cNvPr id="16" name="Marcador de texto 4">
            <a:extLst>
              <a:ext uri="{FF2B5EF4-FFF2-40B4-BE49-F238E27FC236}">
                <a16:creationId xmlns:a16="http://schemas.microsoft.com/office/drawing/2014/main" id="{F7DBBD5F-EF05-4582-8085-1CA175E78653}"/>
              </a:ext>
            </a:extLst>
          </p:cNvPr>
          <p:cNvSpPr txBox="1">
            <a:spLocks/>
          </p:cNvSpPr>
          <p:nvPr/>
        </p:nvSpPr>
        <p:spPr>
          <a:xfrm>
            <a:off x="5000434" y="4448389"/>
            <a:ext cx="2191131" cy="97210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marL="0" indent="0" algn="l" defTabSz="685983" rtl="0" eaLnBrk="1" latinLnBrk="0" hangingPunct="1">
              <a:lnSpc>
                <a:spcPct val="90000"/>
              </a:lnSpc>
              <a:spcBef>
                <a:spcPts val="0"/>
              </a:spcBef>
              <a:buClr>
                <a:schemeClr val="tx1"/>
              </a:buClr>
              <a:buSzPct val="80000"/>
              <a:buFont typeface="Arial" pitchFamily="34" charset="0"/>
              <a:buNone/>
              <a:defRPr sz="2401" b="0" kern="1200">
                <a:solidFill>
                  <a:schemeClr val="tx1"/>
                </a:solidFill>
                <a:latin typeface="+mn-lt"/>
                <a:ea typeface="+mn-ea"/>
                <a:cs typeface="+mn-cs"/>
              </a:defRPr>
            </a:lvl1pPr>
            <a:lvl2pPr marL="342991" indent="0" algn="l" defTabSz="685983" rtl="0" eaLnBrk="1" latinLnBrk="0" hangingPunct="1">
              <a:lnSpc>
                <a:spcPct val="90000"/>
              </a:lnSpc>
              <a:spcBef>
                <a:spcPts val="450"/>
              </a:spcBef>
              <a:buSzPct val="80000"/>
              <a:buFont typeface="Corbel" pitchFamily="34" charset="0"/>
              <a:buNone/>
              <a:defRPr sz="1500" b="1" kern="1200">
                <a:solidFill>
                  <a:schemeClr val="tx1"/>
                </a:solidFill>
                <a:latin typeface="+mn-lt"/>
                <a:ea typeface="+mn-ea"/>
                <a:cs typeface="+mn-cs"/>
              </a:defRPr>
            </a:lvl2pPr>
            <a:lvl3pPr marL="685983" indent="0" algn="l" defTabSz="685983" rtl="0" eaLnBrk="1" latinLnBrk="0" hangingPunct="1">
              <a:lnSpc>
                <a:spcPct val="90000"/>
              </a:lnSpc>
              <a:spcBef>
                <a:spcPts val="450"/>
              </a:spcBef>
              <a:buClr>
                <a:schemeClr val="tx1"/>
              </a:buClr>
              <a:buSzPct val="80000"/>
              <a:buFont typeface="Arial" pitchFamily="34" charset="0"/>
              <a:buNone/>
              <a:defRPr sz="1350" b="1" kern="1200">
                <a:solidFill>
                  <a:schemeClr val="tx1"/>
                </a:solidFill>
                <a:latin typeface="+mn-lt"/>
                <a:ea typeface="+mn-ea"/>
                <a:cs typeface="+mn-cs"/>
              </a:defRPr>
            </a:lvl3pPr>
            <a:lvl4pPr marL="1028974" indent="0" algn="l" defTabSz="685983" rtl="0" eaLnBrk="1" latinLnBrk="0" hangingPunct="1">
              <a:lnSpc>
                <a:spcPct val="90000"/>
              </a:lnSpc>
              <a:spcBef>
                <a:spcPts val="450"/>
              </a:spcBef>
              <a:buFont typeface="Corbel" pitchFamily="34" charset="0"/>
              <a:buNone/>
              <a:defRPr sz="1200" b="1" kern="1200">
                <a:solidFill>
                  <a:schemeClr val="tx1"/>
                </a:solidFill>
                <a:latin typeface="+mn-lt"/>
                <a:ea typeface="+mn-ea"/>
                <a:cs typeface="+mn-cs"/>
              </a:defRPr>
            </a:lvl4pPr>
            <a:lvl5pPr marL="1371966" indent="0" algn="l" defTabSz="685983" rtl="0" eaLnBrk="1" latinLnBrk="0" hangingPunct="1">
              <a:lnSpc>
                <a:spcPct val="90000"/>
              </a:lnSpc>
              <a:spcBef>
                <a:spcPts val="450"/>
              </a:spcBef>
              <a:buClr>
                <a:schemeClr val="tx1"/>
              </a:buClr>
              <a:buSzPct val="80000"/>
              <a:buFont typeface="Arial" pitchFamily="34" charset="0"/>
              <a:buNone/>
              <a:defRPr sz="1200" b="1" kern="1200">
                <a:solidFill>
                  <a:schemeClr val="tx1"/>
                </a:solidFill>
                <a:latin typeface="+mn-lt"/>
                <a:ea typeface="+mn-ea"/>
                <a:cs typeface="+mn-cs"/>
              </a:defRPr>
            </a:lvl5pPr>
            <a:lvl6pPr marL="1714957" indent="0" algn="l" defTabSz="685983" rtl="0" eaLnBrk="1" latinLnBrk="0" hangingPunct="1">
              <a:lnSpc>
                <a:spcPct val="90000"/>
              </a:lnSpc>
              <a:spcBef>
                <a:spcPts val="450"/>
              </a:spcBef>
              <a:buFont typeface="Corbel" pitchFamily="34" charset="0"/>
              <a:buNone/>
              <a:defRPr sz="1200" b="1" kern="1200" baseline="0">
                <a:solidFill>
                  <a:schemeClr val="tx1"/>
                </a:solidFill>
                <a:latin typeface="+mn-lt"/>
                <a:ea typeface="+mn-ea"/>
                <a:cs typeface="+mn-cs"/>
              </a:defRPr>
            </a:lvl6pPr>
            <a:lvl7pPr marL="2057949" indent="0" algn="l" defTabSz="685983" rtl="0" eaLnBrk="1" latinLnBrk="0" hangingPunct="1">
              <a:lnSpc>
                <a:spcPct val="90000"/>
              </a:lnSpc>
              <a:spcBef>
                <a:spcPts val="450"/>
              </a:spcBef>
              <a:buSzPct val="80000"/>
              <a:buFont typeface="Arial" pitchFamily="34" charset="0"/>
              <a:buNone/>
              <a:defRPr sz="1200" b="1" kern="1200" baseline="0">
                <a:solidFill>
                  <a:schemeClr val="tx1"/>
                </a:solidFill>
                <a:latin typeface="+mn-lt"/>
                <a:ea typeface="+mn-ea"/>
                <a:cs typeface="+mn-cs"/>
              </a:defRPr>
            </a:lvl7pPr>
            <a:lvl8pPr marL="2400940" indent="0" algn="l" defTabSz="685983" rtl="0" eaLnBrk="1" latinLnBrk="0" hangingPunct="1">
              <a:lnSpc>
                <a:spcPct val="90000"/>
              </a:lnSpc>
              <a:spcBef>
                <a:spcPts val="450"/>
              </a:spcBef>
              <a:buFont typeface="Corbel" pitchFamily="34" charset="0"/>
              <a:buNone/>
              <a:defRPr sz="1200" b="1" kern="1200" baseline="0">
                <a:solidFill>
                  <a:schemeClr val="tx1"/>
                </a:solidFill>
                <a:latin typeface="+mn-lt"/>
                <a:ea typeface="+mn-ea"/>
                <a:cs typeface="+mn-cs"/>
              </a:defRPr>
            </a:lvl8pPr>
            <a:lvl9pPr marL="2743932" indent="0" algn="l" defTabSz="685983" rtl="0" eaLnBrk="1" latinLnBrk="0" hangingPunct="1">
              <a:lnSpc>
                <a:spcPct val="90000"/>
              </a:lnSpc>
              <a:spcBef>
                <a:spcPts val="450"/>
              </a:spcBef>
              <a:buSzPct val="80000"/>
              <a:buFont typeface="Arial" pitchFamily="34" charset="0"/>
              <a:buNone/>
              <a:defRPr sz="1200" b="1" kern="1200">
                <a:solidFill>
                  <a:schemeClr val="tx1"/>
                </a:solidFill>
                <a:latin typeface="+mn-lt"/>
                <a:ea typeface="+mn-ea"/>
                <a:cs typeface="+mn-cs"/>
              </a:defRPr>
            </a:lvl9pPr>
          </a:lstStyle>
          <a:p>
            <a:pPr algn="ctr"/>
            <a:r>
              <a:rPr lang="ru-RU" sz="1600" dirty="0" err="1">
                <a:solidFill>
                  <a:schemeClr val="bg1"/>
                </a:solidFill>
                <a:latin typeface="Arial" pitchFamily="34" charset="0"/>
                <a:cs typeface="Arial" pitchFamily="34" charset="0"/>
              </a:rPr>
              <a:t>Сыбайлас</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жемқорлыққа</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қарсы</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мәдениетті</a:t>
            </a:r>
            <a:r>
              <a:rPr lang="ru-RU" sz="1600" dirty="0">
                <a:solidFill>
                  <a:schemeClr val="bg1"/>
                </a:solidFill>
                <a:latin typeface="Arial" pitchFamily="34" charset="0"/>
                <a:cs typeface="Arial" pitchFamily="34" charset="0"/>
              </a:rPr>
              <a:t> </a:t>
            </a:r>
            <a:r>
              <a:rPr lang="ru-RU" sz="1600" dirty="0" err="1">
                <a:solidFill>
                  <a:schemeClr val="bg1"/>
                </a:solidFill>
                <a:latin typeface="Arial" pitchFamily="34" charset="0"/>
                <a:cs typeface="Arial" pitchFamily="34" charset="0"/>
              </a:rPr>
              <a:t>қалыптастыру</a:t>
            </a:r>
            <a:endParaRPr lang="ru-RU"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249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ru-RU"/>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ru-RU"/>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ru-RU"/>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ru-RU"/>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ru-RU"/>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ru-RU"/>
            </a:p>
          </p:txBody>
        </p:sp>
      </p:grpSp>
      <p:sp>
        <p:nvSpPr>
          <p:cNvPr id="2" name="Заголовок 1">
            <a:extLst>
              <a:ext uri="{FF2B5EF4-FFF2-40B4-BE49-F238E27FC236}">
                <a16:creationId xmlns:a16="http://schemas.microsoft.com/office/drawing/2014/main" id="{82E38DC8-264B-AB36-B113-B47B2B00C896}"/>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kk-KZ" sz="3200" kern="1200" dirty="0">
                <a:solidFill>
                  <a:srgbClr val="FFFFFF"/>
                </a:solidFill>
                <a:effectLst/>
                <a:latin typeface="+mj-lt"/>
                <a:ea typeface="+mj-ea"/>
                <a:cs typeface="+mj-cs"/>
              </a:rPr>
              <a:t>Сәйкестік жүйелерін енгізудің триггері қандай</a:t>
            </a:r>
            <a:r>
              <a:rPr lang="en-US" sz="3200" kern="1200" dirty="0">
                <a:solidFill>
                  <a:srgbClr val="FFFFFF"/>
                </a:solidFill>
                <a:effectLst/>
                <a:latin typeface="+mj-lt"/>
                <a:ea typeface="+mj-ea"/>
                <a:cs typeface="+mj-cs"/>
              </a:rPr>
              <a:t>?</a:t>
            </a:r>
            <a:endParaRPr lang="en-US" sz="3200" kern="1200" dirty="0">
              <a:solidFill>
                <a:srgbClr val="FFFFFF"/>
              </a:solidFill>
              <a:latin typeface="+mj-lt"/>
              <a:ea typeface="+mj-ea"/>
              <a:cs typeface="+mj-cs"/>
            </a:endParaRPr>
          </a:p>
        </p:txBody>
      </p:sp>
      <p:sp>
        <p:nvSpPr>
          <p:cNvPr id="6" name="AutoShape 4" descr="Кликающий курсор - векторные изображения, Кликающий курсор картинки |  Depositphotos">
            <a:extLst>
              <a:ext uri="{FF2B5EF4-FFF2-40B4-BE49-F238E27FC236}">
                <a16:creationId xmlns:a16="http://schemas.microsoft.com/office/drawing/2014/main" id="{D15E3FA9-6E6E-1312-85A5-67B30208F3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Кликающий курсор - векторные изображения, Кликающий курсор картинки |  Depositphotos">
            <a:extLst>
              <a:ext uri="{FF2B5EF4-FFF2-40B4-BE49-F238E27FC236}">
                <a16:creationId xmlns:a16="http://schemas.microsoft.com/office/drawing/2014/main" id="{00BEE807-8373-F07E-BE8E-0B1080BEC595}"/>
              </a:ext>
            </a:extLst>
          </p:cNvPr>
          <p:cNvSpPr>
            <a:spLocks noChangeAspect="1" noChangeArrowheads="1"/>
          </p:cNvSpPr>
          <p:nvPr/>
        </p:nvSpPr>
        <p:spPr bwMode="auto">
          <a:xfrm>
            <a:off x="1915117" y="5329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Триггер - векторные изображения, Триггер картинки | Depositphotos">
            <a:extLst>
              <a:ext uri="{FF2B5EF4-FFF2-40B4-BE49-F238E27FC236}">
                <a16:creationId xmlns:a16="http://schemas.microsoft.com/office/drawing/2014/main" id="{F31B7B0C-50CE-0573-4FE6-82C1229F2F6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AutoShape 16" descr="Кликающий курсор - векторные изображения, Кликающий курсор картинки |  Depositphotos">
            <a:extLst>
              <a:ext uri="{FF2B5EF4-FFF2-40B4-BE49-F238E27FC236}">
                <a16:creationId xmlns:a16="http://schemas.microsoft.com/office/drawing/2014/main" id="{337D56E4-863F-465F-DF28-C8299BBE87D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Rectangle 2">
            <a:extLst>
              <a:ext uri="{FF2B5EF4-FFF2-40B4-BE49-F238E27FC236}">
                <a16:creationId xmlns:a16="http://schemas.microsoft.com/office/drawing/2014/main" id="{A4702A1D-9AA8-FC31-985A-C55265C03868}"/>
              </a:ext>
            </a:extLst>
          </p:cNvPr>
          <p:cNvSpPr/>
          <p:nvPr/>
        </p:nvSpPr>
        <p:spPr>
          <a:xfrm>
            <a:off x="5010150" y="685800"/>
            <a:ext cx="6492875" cy="5105400"/>
          </a:xfrm>
          <a:prstGeom prst="rect">
            <a:avLst/>
          </a:prstGeom>
        </p:spPr>
        <p:txBody>
          <a:bodyPr/>
          <a:lstStyle/>
          <a:p>
            <a:pPr lvl="0">
              <a:buChar char="•"/>
            </a:pPr>
            <a:r>
              <a:rPr lang="ru-RU" sz="2400" dirty="0" err="1"/>
              <a:t>Іскерлік</a:t>
            </a:r>
            <a:r>
              <a:rPr lang="ru-RU" sz="2400" dirty="0"/>
              <a:t> </a:t>
            </a:r>
            <a:r>
              <a:rPr lang="ru-RU" sz="2400" dirty="0" err="1"/>
              <a:t>беделді</a:t>
            </a:r>
            <a:r>
              <a:rPr lang="ru-RU" sz="2400" dirty="0"/>
              <a:t> </a:t>
            </a:r>
            <a:r>
              <a:rPr lang="ru-RU" sz="2400" dirty="0" err="1"/>
              <a:t>сақтау</a:t>
            </a:r>
            <a:endParaRPr lang="ru-RU" sz="2400" dirty="0"/>
          </a:p>
          <a:p>
            <a:pPr lvl="0">
              <a:buChar char="•"/>
            </a:pPr>
            <a:endParaRPr lang="ru-RU" sz="2400" dirty="0"/>
          </a:p>
          <a:p>
            <a:pPr lvl="0">
              <a:buChar char="•"/>
            </a:pPr>
            <a:r>
              <a:rPr lang="ru-RU" sz="2400" dirty="0" err="1"/>
              <a:t>Қылмыстық</a:t>
            </a:r>
            <a:r>
              <a:rPr lang="ru-RU" sz="2400" dirty="0"/>
              <a:t> </a:t>
            </a:r>
            <a:r>
              <a:rPr lang="ru-RU" sz="2400" dirty="0" err="1"/>
              <a:t>қудалау</a:t>
            </a:r>
            <a:r>
              <a:rPr lang="ru-RU" sz="2400" dirty="0"/>
              <a:t> мен </a:t>
            </a:r>
            <a:r>
              <a:rPr lang="ru-RU" sz="2400" dirty="0" err="1"/>
              <a:t>санкцияны</a:t>
            </a:r>
            <a:r>
              <a:rPr lang="ru-RU" sz="2400" dirty="0"/>
              <a:t> </a:t>
            </a:r>
            <a:r>
              <a:rPr lang="ru-RU" sz="2400" dirty="0" err="1"/>
              <a:t>болдырмау</a:t>
            </a:r>
            <a:endParaRPr lang="ru-RU" sz="2400" dirty="0"/>
          </a:p>
          <a:p>
            <a:pPr lvl="0">
              <a:buChar char="•"/>
            </a:pPr>
            <a:endParaRPr lang="ru-RU" sz="2400" dirty="0"/>
          </a:p>
          <a:p>
            <a:pPr lvl="0">
              <a:buChar char="•"/>
            </a:pPr>
            <a:r>
              <a:rPr lang="ru-RU" sz="2400" dirty="0" err="1"/>
              <a:t>Корпоративтік</a:t>
            </a:r>
            <a:r>
              <a:rPr lang="ru-RU" sz="2400" dirty="0"/>
              <a:t> </a:t>
            </a:r>
            <a:r>
              <a:rPr lang="ru-RU" sz="2400" dirty="0" err="1"/>
              <a:t>мәдениетті</a:t>
            </a:r>
            <a:r>
              <a:rPr lang="ru-RU" sz="2400" dirty="0"/>
              <a:t> </a:t>
            </a:r>
            <a:r>
              <a:rPr lang="ru-RU" sz="2400" dirty="0" err="1"/>
              <a:t>дамыту</a:t>
            </a:r>
            <a:endParaRPr lang="ru-RU" sz="2400" dirty="0"/>
          </a:p>
          <a:p>
            <a:pPr lvl="0">
              <a:buChar char="•"/>
            </a:pPr>
            <a:endParaRPr lang="ru-RU" sz="2400" dirty="0"/>
          </a:p>
          <a:p>
            <a:pPr lvl="0">
              <a:buChar char="•"/>
            </a:pPr>
            <a:r>
              <a:rPr lang="ru-RU" sz="2400" dirty="0" err="1"/>
              <a:t>Жеткізушілер</a:t>
            </a:r>
            <a:r>
              <a:rPr lang="ru-RU" sz="2400" dirty="0"/>
              <a:t> </a:t>
            </a:r>
            <a:r>
              <a:rPr lang="ru-RU" sz="2400" dirty="0" err="1"/>
              <a:t>немесе</a:t>
            </a:r>
            <a:r>
              <a:rPr lang="ru-RU" sz="2400" dirty="0"/>
              <a:t> </a:t>
            </a:r>
            <a:r>
              <a:rPr lang="ru-RU" sz="2400" dirty="0" err="1"/>
              <a:t>сатып</a:t>
            </a:r>
            <a:r>
              <a:rPr lang="ru-RU" sz="2400" dirty="0"/>
              <a:t> </a:t>
            </a:r>
            <a:r>
              <a:rPr lang="ru-RU" sz="2400" dirty="0" err="1"/>
              <a:t>алушылармен</a:t>
            </a:r>
            <a:r>
              <a:rPr lang="ru-RU" sz="2400" dirty="0"/>
              <a:t> </a:t>
            </a:r>
            <a:r>
              <a:rPr lang="ru-RU" sz="2400" dirty="0" err="1"/>
              <a:t>ашық</a:t>
            </a:r>
            <a:r>
              <a:rPr lang="ru-RU" sz="2400" dirty="0"/>
              <a:t> </a:t>
            </a:r>
            <a:r>
              <a:rPr lang="ru-RU" sz="2400" dirty="0" err="1"/>
              <a:t>жұмыс</a:t>
            </a:r>
            <a:r>
              <a:rPr lang="ru-RU" sz="2400" dirty="0"/>
              <a:t> </a:t>
            </a:r>
          </a:p>
          <a:p>
            <a:pPr lvl="0">
              <a:buChar char="•"/>
            </a:pPr>
            <a:endParaRPr lang="ru-RU" sz="2400" dirty="0"/>
          </a:p>
          <a:p>
            <a:pPr lvl="0">
              <a:buChar char="•"/>
            </a:pPr>
            <a:r>
              <a:rPr lang="ru-RU" sz="2400" dirty="0" err="1"/>
              <a:t>Сыбайлас</a:t>
            </a:r>
            <a:r>
              <a:rPr lang="ru-RU" sz="2400" dirty="0"/>
              <a:t> </a:t>
            </a:r>
            <a:r>
              <a:rPr lang="ru-RU" sz="2400" dirty="0" err="1"/>
              <a:t>жемқорлық</a:t>
            </a:r>
            <a:r>
              <a:rPr lang="ru-RU" sz="2400" dirty="0"/>
              <a:t> пен </a:t>
            </a:r>
            <a:r>
              <a:rPr lang="ru-RU" sz="2400" dirty="0" err="1"/>
              <a:t>корпоративтік</a:t>
            </a:r>
            <a:r>
              <a:rPr lang="ru-RU" sz="2400" dirty="0"/>
              <a:t> </a:t>
            </a:r>
            <a:r>
              <a:rPr lang="ru-RU" sz="2400" dirty="0" err="1"/>
              <a:t>алаяқтықтың</a:t>
            </a:r>
            <a:r>
              <a:rPr lang="ru-RU" sz="2400" dirty="0"/>
              <a:t> </a:t>
            </a:r>
            <a:r>
              <a:rPr lang="ru-RU" sz="2400" dirty="0" err="1"/>
              <a:t>залал</a:t>
            </a:r>
            <a:r>
              <a:rPr lang="ru-RU" sz="2400" dirty="0"/>
              <a:t> </a:t>
            </a:r>
            <a:r>
              <a:rPr lang="ru-RU" sz="2400" dirty="0" err="1"/>
              <a:t>деңгейін</a:t>
            </a:r>
            <a:r>
              <a:rPr lang="ru-RU" sz="2400" dirty="0"/>
              <a:t> </a:t>
            </a:r>
            <a:r>
              <a:rPr lang="ru-RU" sz="2400" dirty="0" err="1"/>
              <a:t>төмендету</a:t>
            </a:r>
            <a:endParaRPr lang="en-US" sz="2400" dirty="0"/>
          </a:p>
        </p:txBody>
      </p:sp>
    </p:spTree>
    <p:extLst>
      <p:ext uri="{BB962C8B-B14F-4D97-AF65-F5344CB8AC3E}">
        <p14:creationId xmlns:p14="http://schemas.microsoft.com/office/powerpoint/2010/main" val="3506028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Схема 22">
            <a:extLst>
              <a:ext uri="{FF2B5EF4-FFF2-40B4-BE49-F238E27FC236}">
                <a16:creationId xmlns:a16="http://schemas.microsoft.com/office/drawing/2014/main" id="{89E66C14-BBA3-4ADB-ADC4-C0B74D6CCB70}"/>
              </a:ext>
            </a:extLst>
          </p:cNvPr>
          <p:cNvGraphicFramePr/>
          <p:nvPr>
            <p:extLst>
              <p:ext uri="{D42A27DB-BD31-4B8C-83A1-F6EECF244321}">
                <p14:modId xmlns:p14="http://schemas.microsoft.com/office/powerpoint/2010/main" val="2171214396"/>
              </p:ext>
            </p:extLst>
          </p:nvPr>
        </p:nvGraphicFramePr>
        <p:xfrm>
          <a:off x="1492975" y="1347485"/>
          <a:ext cx="8122986" cy="456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Прямоугольник 23">
            <a:extLst>
              <a:ext uri="{FF2B5EF4-FFF2-40B4-BE49-F238E27FC236}">
                <a16:creationId xmlns:a16="http://schemas.microsoft.com/office/drawing/2014/main" id="{15006AA9-8EA4-4BBA-BA42-AA3124F99F1A}"/>
              </a:ext>
            </a:extLst>
          </p:cNvPr>
          <p:cNvSpPr/>
          <p:nvPr/>
        </p:nvSpPr>
        <p:spPr>
          <a:xfrm>
            <a:off x="1526821" y="281343"/>
            <a:ext cx="8935284" cy="830740"/>
          </a:xfrm>
          <a:prstGeom prst="rect">
            <a:avLst/>
          </a:prstGeom>
        </p:spPr>
        <p:txBody>
          <a:bodyPr wrap="square">
            <a:spAutoFit/>
          </a:bodyPr>
          <a:lstStyle/>
          <a:p>
            <a:r>
              <a:rPr lang="ru-RU" sz="2399" dirty="0" err="1">
                <a:solidFill>
                  <a:srgbClr val="C00000"/>
                </a:solidFill>
                <a:latin typeface="Arial" panose="020B0604020202020204" pitchFamily="34" charset="0"/>
                <a:cs typeface="Arial" panose="020B0604020202020204" pitchFamily="34" charset="0"/>
              </a:rPr>
              <a:t>Сыбайлас</a:t>
            </a:r>
            <a:r>
              <a:rPr lang="ru-RU" sz="2399" dirty="0">
                <a:solidFill>
                  <a:srgbClr val="C00000"/>
                </a:solidFill>
                <a:latin typeface="Arial" panose="020B0604020202020204" pitchFamily="34" charset="0"/>
                <a:cs typeface="Arial" panose="020B0604020202020204" pitchFamily="34" charset="0"/>
              </a:rPr>
              <a:t> </a:t>
            </a:r>
            <a:r>
              <a:rPr lang="ru-RU" sz="2399" dirty="0" err="1">
                <a:solidFill>
                  <a:srgbClr val="C00000"/>
                </a:solidFill>
                <a:latin typeface="Arial" panose="020B0604020202020204" pitchFamily="34" charset="0"/>
                <a:cs typeface="Arial" panose="020B0604020202020204" pitchFamily="34" charset="0"/>
              </a:rPr>
              <a:t>жемқорлыққа</a:t>
            </a:r>
            <a:r>
              <a:rPr lang="ru-RU" sz="2399" dirty="0">
                <a:solidFill>
                  <a:srgbClr val="C00000"/>
                </a:solidFill>
                <a:latin typeface="Arial" panose="020B0604020202020204" pitchFamily="34" charset="0"/>
                <a:cs typeface="Arial" panose="020B0604020202020204" pitchFamily="34" charset="0"/>
              </a:rPr>
              <a:t> </a:t>
            </a:r>
            <a:r>
              <a:rPr lang="ru-RU" sz="2399" dirty="0" err="1">
                <a:solidFill>
                  <a:srgbClr val="C00000"/>
                </a:solidFill>
                <a:latin typeface="Arial" panose="020B0604020202020204" pitchFamily="34" charset="0"/>
                <a:cs typeface="Arial" panose="020B0604020202020204" pitchFamily="34" charset="0"/>
              </a:rPr>
              <a:t>қарсы</a:t>
            </a:r>
            <a:r>
              <a:rPr lang="ru-RU" sz="2399" dirty="0">
                <a:solidFill>
                  <a:srgbClr val="C00000"/>
                </a:solidFill>
                <a:latin typeface="Arial" panose="020B0604020202020204" pitchFamily="34" charset="0"/>
                <a:cs typeface="Arial" panose="020B0604020202020204" pitchFamily="34" charset="0"/>
              </a:rPr>
              <a:t> комплаенс </a:t>
            </a:r>
            <a:r>
              <a:rPr lang="ru-RU" sz="2399" dirty="0" err="1">
                <a:solidFill>
                  <a:srgbClr val="C00000"/>
                </a:solidFill>
                <a:latin typeface="Arial" panose="020B0604020202020204" pitchFamily="34" charset="0"/>
                <a:cs typeface="Arial" panose="020B0604020202020204" pitchFamily="34" charset="0"/>
              </a:rPr>
              <a:t>жүйесін</a:t>
            </a:r>
            <a:r>
              <a:rPr lang="ru-RU" sz="2399" dirty="0">
                <a:solidFill>
                  <a:srgbClr val="C00000"/>
                </a:solidFill>
                <a:latin typeface="Arial" panose="020B0604020202020204" pitchFamily="34" charset="0"/>
                <a:cs typeface="Arial" panose="020B0604020202020204" pitchFamily="34" charset="0"/>
              </a:rPr>
              <a:t> </a:t>
            </a:r>
            <a:r>
              <a:rPr lang="ru-RU" sz="2399" dirty="0" err="1">
                <a:solidFill>
                  <a:srgbClr val="C00000"/>
                </a:solidFill>
                <a:latin typeface="Arial" panose="020B0604020202020204" pitchFamily="34" charset="0"/>
                <a:cs typeface="Arial" panose="020B0604020202020204" pitchFamily="34" charset="0"/>
              </a:rPr>
              <a:t>енгізу</a:t>
            </a:r>
            <a:r>
              <a:rPr lang="ru-RU" sz="2399" dirty="0">
                <a:solidFill>
                  <a:srgbClr val="C00000"/>
                </a:solidFill>
                <a:latin typeface="Arial" panose="020B0604020202020204" pitchFamily="34" charset="0"/>
                <a:cs typeface="Arial" panose="020B0604020202020204" pitchFamily="34" charset="0"/>
              </a:rPr>
              <a:t> </a:t>
            </a:r>
            <a:r>
              <a:rPr lang="ru-RU" sz="2399" dirty="0" err="1">
                <a:solidFill>
                  <a:srgbClr val="C00000"/>
                </a:solidFill>
                <a:latin typeface="Arial" panose="020B0604020202020204" pitchFamily="34" charset="0"/>
                <a:cs typeface="Arial" panose="020B0604020202020204" pitchFamily="34" charset="0"/>
              </a:rPr>
              <a:t>бойынша</a:t>
            </a:r>
            <a:r>
              <a:rPr lang="ru-RU" sz="2399" dirty="0">
                <a:solidFill>
                  <a:srgbClr val="C00000"/>
                </a:solidFill>
                <a:latin typeface="Arial" panose="020B0604020202020204" pitchFamily="34" charset="0"/>
                <a:cs typeface="Arial" panose="020B0604020202020204" pitchFamily="34" charset="0"/>
              </a:rPr>
              <a:t> </a:t>
            </a:r>
            <a:r>
              <a:rPr lang="ru-RU" sz="2399" dirty="0" err="1">
                <a:solidFill>
                  <a:srgbClr val="C00000"/>
                </a:solidFill>
                <a:latin typeface="Arial" panose="020B0604020202020204" pitchFamily="34" charset="0"/>
                <a:cs typeface="Arial" panose="020B0604020202020204" pitchFamily="34" charset="0"/>
              </a:rPr>
              <a:t>қолданыстағы</a:t>
            </a:r>
            <a:r>
              <a:rPr lang="ru-RU" sz="2399" dirty="0">
                <a:solidFill>
                  <a:srgbClr val="C00000"/>
                </a:solidFill>
                <a:latin typeface="Arial" panose="020B0604020202020204" pitchFamily="34" charset="0"/>
                <a:cs typeface="Arial" panose="020B0604020202020204" pitchFamily="34" charset="0"/>
              </a:rPr>
              <a:t> </a:t>
            </a:r>
            <a:r>
              <a:rPr lang="ru-RU" sz="2399" dirty="0" err="1">
                <a:solidFill>
                  <a:srgbClr val="C00000"/>
                </a:solidFill>
                <a:latin typeface="Arial" panose="020B0604020202020204" pitchFamily="34" charset="0"/>
                <a:cs typeface="Arial" panose="020B0604020202020204" pitchFamily="34" charset="0"/>
              </a:rPr>
              <a:t>тәсілдер</a:t>
            </a:r>
            <a:endParaRPr lang="ru-RU" sz="2399" dirty="0">
              <a:solidFill>
                <a:srgbClr val="C00000"/>
              </a:solidFill>
            </a:endParaRPr>
          </a:p>
        </p:txBody>
      </p:sp>
    </p:spTree>
    <p:extLst>
      <p:ext uri="{BB962C8B-B14F-4D97-AF65-F5344CB8AC3E}">
        <p14:creationId xmlns:p14="http://schemas.microsoft.com/office/powerpoint/2010/main" val="48215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4E2C92-AA96-48AB-AB33-E29180C739E9}"/>
              </a:ext>
            </a:extLst>
          </p:cNvPr>
          <p:cNvSpPr>
            <a:spLocks noGrp="1"/>
          </p:cNvSpPr>
          <p:nvPr>
            <p:ph type="title"/>
          </p:nvPr>
        </p:nvSpPr>
        <p:spPr>
          <a:xfrm>
            <a:off x="1298361" y="179806"/>
            <a:ext cx="9950658" cy="1143000"/>
          </a:xfrm>
        </p:spPr>
        <p:txBody>
          <a:bodyPr>
            <a:noAutofit/>
          </a:bodyPr>
          <a:lstStyle/>
          <a:p>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Сыбайлас</a:t>
            </a:r>
            <a:r>
              <a:rPr lang="ru-RU" sz="2399"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жемқорлыққа</a:t>
            </a:r>
            <a:r>
              <a:rPr lang="ru-RU" sz="2399"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қарсы</a:t>
            </a:r>
            <a:r>
              <a:rPr lang="ru-RU" sz="2399" dirty="0">
                <a:solidFill>
                  <a:srgbClr val="C00000"/>
                </a:solidFill>
                <a:latin typeface="Arial" panose="020B0604020202020204" pitchFamily="34" charset="0"/>
                <a:ea typeface="Calibri" panose="020F0502020204030204" pitchFamily="34" charset="0"/>
                <a:cs typeface="Times New Roman" panose="02020603050405020304" pitchFamily="18" charset="0"/>
              </a:rPr>
              <a:t> комплаенс </a:t>
            </a:r>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жүйесін</a:t>
            </a:r>
            <a:r>
              <a:rPr lang="ru-RU" sz="2399"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құру</a:t>
            </a:r>
            <a:r>
              <a:rPr lang="ru-RU" sz="2399"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мынадай</a:t>
            </a:r>
            <a:r>
              <a:rPr lang="ru-RU" sz="2399"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негізгі</a:t>
            </a:r>
            <a:r>
              <a:rPr lang="ru-RU" sz="2399"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кезеңдерден</a:t>
            </a:r>
            <a:r>
              <a:rPr lang="ru-RU" sz="2399"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u-RU" sz="2399"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тұрады</a:t>
            </a:r>
            <a:r>
              <a:rPr lang="ru-RU" sz="2399" u="sng"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ru-RU" sz="2399" u="sng" dirty="0">
              <a:solidFill>
                <a:srgbClr val="C00000"/>
              </a:solidFill>
            </a:endParaRPr>
          </a:p>
        </p:txBody>
      </p:sp>
      <p:graphicFrame>
        <p:nvGraphicFramePr>
          <p:cNvPr id="5" name="Схема 4">
            <a:extLst>
              <a:ext uri="{FF2B5EF4-FFF2-40B4-BE49-F238E27FC236}">
                <a16:creationId xmlns:a16="http://schemas.microsoft.com/office/drawing/2014/main" id="{D4E1965C-31EF-487A-BBED-46B9DE1A8CC3}"/>
              </a:ext>
            </a:extLst>
          </p:cNvPr>
          <p:cNvGraphicFramePr/>
          <p:nvPr>
            <p:extLst>
              <p:ext uri="{D42A27DB-BD31-4B8C-83A1-F6EECF244321}">
                <p14:modId xmlns:p14="http://schemas.microsoft.com/office/powerpoint/2010/main" val="2461945946"/>
              </p:ext>
            </p:extLst>
          </p:nvPr>
        </p:nvGraphicFramePr>
        <p:xfrm>
          <a:off x="968365" y="1550560"/>
          <a:ext cx="10813725" cy="446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240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Заголовок 1">
            <a:extLst>
              <a:ext uri="{FF2B5EF4-FFF2-40B4-BE49-F238E27FC236}">
                <a16:creationId xmlns:a16="http://schemas.microsoft.com/office/drawing/2014/main" id="{5C0EE271-027A-DB4E-0D67-7A950F2ABD5A}"/>
              </a:ext>
            </a:extLst>
          </p:cNvPr>
          <p:cNvSpPr>
            <a:spLocks noGrp="1"/>
          </p:cNvSpPr>
          <p:nvPr>
            <p:ph type="title"/>
          </p:nvPr>
        </p:nvSpPr>
        <p:spPr>
          <a:xfrm>
            <a:off x="838200" y="556995"/>
            <a:ext cx="10515600" cy="1133693"/>
          </a:xfrm>
        </p:spPr>
        <p:txBody>
          <a:bodyPr>
            <a:normAutofit/>
          </a:bodyPr>
          <a:lstStyle/>
          <a:p>
            <a:r>
              <a:rPr lang="ru-RU" sz="3600" b="1" dirty="0" err="1"/>
              <a:t>Сыбайлас</a:t>
            </a:r>
            <a:r>
              <a:rPr lang="ru-RU" sz="3600" b="1" dirty="0"/>
              <a:t> </a:t>
            </a:r>
            <a:r>
              <a:rPr lang="ru-RU" sz="3600" b="1" dirty="0" err="1"/>
              <a:t>жемқорлыққа</a:t>
            </a:r>
            <a:r>
              <a:rPr lang="ru-RU" sz="3600" b="1" dirty="0"/>
              <a:t> </a:t>
            </a:r>
            <a:r>
              <a:rPr lang="ru-RU" sz="3600" b="1" dirty="0" err="1"/>
              <a:t>қарсы</a:t>
            </a:r>
            <a:r>
              <a:rPr lang="ru-RU" sz="3600" b="1" dirty="0"/>
              <a:t> </a:t>
            </a:r>
            <a:r>
              <a:rPr lang="ru-RU" sz="3600" b="1" dirty="0" err="1"/>
              <a:t>комплаенсті</a:t>
            </a:r>
            <a:r>
              <a:rPr lang="ru-RU" sz="3600" b="1" dirty="0"/>
              <a:t> </a:t>
            </a:r>
            <a:r>
              <a:rPr lang="ru-RU" sz="3600" b="1" dirty="0" err="1"/>
              <a:t>енгізу</a:t>
            </a:r>
            <a:r>
              <a:rPr lang="ru-RU" sz="3600" b="1" dirty="0"/>
              <a:t> </a:t>
            </a:r>
            <a:r>
              <a:rPr lang="ru-RU" sz="3600" b="1" dirty="0" err="1"/>
              <a:t>жөніндегі</a:t>
            </a:r>
            <a:r>
              <a:rPr lang="ru-RU" sz="3600" b="1" dirty="0"/>
              <a:t> </a:t>
            </a:r>
            <a:r>
              <a:rPr lang="ru-RU" sz="3600" b="1" dirty="0" err="1"/>
              <a:t>заңнамалық</a:t>
            </a:r>
            <a:r>
              <a:rPr lang="ru-RU" sz="3600" b="1" dirty="0"/>
              <a:t> </a:t>
            </a:r>
            <a:r>
              <a:rPr lang="ru-RU" sz="3600" b="1" dirty="0" err="1"/>
              <a:t>талап</a:t>
            </a:r>
            <a:endParaRPr lang="ru-RU" sz="3600" b="1" dirty="0"/>
          </a:p>
        </p:txBody>
      </p:sp>
      <p:graphicFrame>
        <p:nvGraphicFramePr>
          <p:cNvPr id="14" name="Объект 2">
            <a:extLst>
              <a:ext uri="{FF2B5EF4-FFF2-40B4-BE49-F238E27FC236}">
                <a16:creationId xmlns:a16="http://schemas.microsoft.com/office/drawing/2014/main" id="{1AB4F69E-4EF0-1E58-4328-A4EA27C2F2E8}"/>
              </a:ext>
            </a:extLst>
          </p:cNvPr>
          <p:cNvGraphicFramePr>
            <a:graphicFrameLocks noGrp="1"/>
          </p:cNvGraphicFramePr>
          <p:nvPr>
            <p:ph idx="1"/>
            <p:extLst>
              <p:ext uri="{D42A27DB-BD31-4B8C-83A1-F6EECF244321}">
                <p14:modId xmlns:p14="http://schemas.microsoft.com/office/powerpoint/2010/main" val="17321159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10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A839DF34-88DB-4928-BF3B-F1A64E9E41B4}"/>
              </a:ext>
            </a:extLst>
          </p:cNvPr>
          <p:cNvSpPr/>
          <p:nvPr/>
        </p:nvSpPr>
        <p:spPr>
          <a:xfrm>
            <a:off x="5182164" y="1550242"/>
            <a:ext cx="6092239" cy="276871"/>
          </a:xfrm>
          <a:prstGeom prst="rect">
            <a:avLst/>
          </a:prstGeom>
        </p:spPr>
        <p:txBody>
          <a:bodyPr>
            <a:spAutoFit/>
          </a:bodyPr>
          <a:lstStyle/>
          <a:p>
            <a:r>
              <a:rPr lang="ru-RU" sz="1199">
                <a:solidFill>
                  <a:srgbClr val="000000"/>
                </a:solidFill>
                <a:latin typeface="Arial" panose="020B0604020202020204" pitchFamily="34" charset="0"/>
                <a:ea typeface="Calibri" panose="020F0502020204030204" pitchFamily="34" charset="0"/>
              </a:rPr>
              <a:t>.</a:t>
            </a:r>
            <a:endParaRPr lang="ru-RU" sz="1199" dirty="0"/>
          </a:p>
        </p:txBody>
      </p:sp>
      <p:sp>
        <p:nvSpPr>
          <p:cNvPr id="6" name="Прямоугольник 5">
            <a:extLst>
              <a:ext uri="{FF2B5EF4-FFF2-40B4-BE49-F238E27FC236}">
                <a16:creationId xmlns:a16="http://schemas.microsoft.com/office/drawing/2014/main" id="{DE03438D-AEC6-4FE2-BDD4-0F223D5F6C13}"/>
              </a:ext>
            </a:extLst>
          </p:cNvPr>
          <p:cNvSpPr/>
          <p:nvPr/>
        </p:nvSpPr>
        <p:spPr>
          <a:xfrm>
            <a:off x="4259766" y="421086"/>
            <a:ext cx="7436926" cy="6258636"/>
          </a:xfrm>
          <a:prstGeom prst="rect">
            <a:avLst/>
          </a:prstGeom>
        </p:spPr>
        <p:txBody>
          <a:bodyPr wrap="square">
            <a:spAutoFit/>
          </a:bodyPr>
          <a:lstStyle/>
          <a:p>
            <a:pPr algn="just">
              <a:lnSpc>
                <a:spcPct val="120000"/>
              </a:lnSpc>
            </a:pPr>
            <a:r>
              <a:rPr lang="en-US" sz="2399" b="1" dirty="0">
                <a:solidFill>
                  <a:schemeClr val="accent2"/>
                </a:solidFill>
                <a:latin typeface="Arial" panose="020B0604020202020204" pitchFamily="34" charset="0"/>
                <a:ea typeface="Calibri" panose="020F0502020204030204" pitchFamily="34" charset="0"/>
                <a:cs typeface="Arial" panose="020B0604020202020204" pitchFamily="34" charset="0"/>
              </a:rPr>
              <a:t>2020 </a:t>
            </a:r>
            <a:r>
              <a:rPr lang="kk-KZ" sz="2399" b="1" dirty="0">
                <a:solidFill>
                  <a:schemeClr val="accent2"/>
                </a:solidFill>
                <a:latin typeface="Arial" panose="020B0604020202020204" pitchFamily="34" charset="0"/>
                <a:ea typeface="Calibri" panose="020F0502020204030204" pitchFamily="34" charset="0"/>
                <a:cs typeface="Arial" panose="020B0604020202020204" pitchFamily="34" charset="0"/>
              </a:rPr>
              <a:t>жыл</a:t>
            </a:r>
            <a:r>
              <a:rPr lang="ru-RU" sz="2399" b="1" dirty="0">
                <a:solidFill>
                  <a:schemeClr val="accent2"/>
                </a:solidFill>
                <a:latin typeface="Arial" panose="020B0604020202020204" pitchFamily="34" charset="0"/>
                <a:ea typeface="Calibri" panose="020F0502020204030204" pitchFamily="34" charset="0"/>
                <a:cs typeface="Arial" panose="020B0604020202020204" pitchFamily="34" charset="0"/>
              </a:rPr>
              <a:t>: 16 </a:t>
            </a:r>
            <a:r>
              <a:rPr lang="ru-RU" sz="2399" b="1" dirty="0" err="1">
                <a:solidFill>
                  <a:schemeClr val="accent2"/>
                </a:solidFill>
                <a:latin typeface="Arial" panose="020B0604020202020204" pitchFamily="34" charset="0"/>
                <a:ea typeface="Calibri" panose="020F0502020204030204" pitchFamily="34" charset="0"/>
                <a:cs typeface="Arial" panose="020B0604020202020204" pitchFamily="34" charset="0"/>
              </a:rPr>
              <a:t>бап</a:t>
            </a:r>
            <a:r>
              <a:rPr lang="ru-RU" sz="2399" b="1"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Квазимемлекеттік</a:t>
            </a:r>
            <a:r>
              <a:rPr lang="ru-RU" sz="1866" dirty="0">
                <a:solidFill>
                  <a:srgbClr val="002060"/>
                </a:solidFill>
                <a:latin typeface="Arial" panose="020B0604020202020204" pitchFamily="34" charset="0"/>
                <a:cs typeface="Arial" panose="020B0604020202020204" pitchFamily="34" charset="0"/>
              </a:rPr>
              <a:t> сектор </a:t>
            </a:r>
            <a:r>
              <a:rPr lang="ru-RU" sz="1866" dirty="0" err="1">
                <a:solidFill>
                  <a:srgbClr val="002060"/>
                </a:solidFill>
                <a:latin typeface="Arial" panose="020B0604020202020204" pitchFamily="34" charset="0"/>
                <a:cs typeface="Arial" panose="020B0604020202020204" pitchFamily="34" charset="0"/>
              </a:rPr>
              <a:t>субъектілерінде</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сыбайлас</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жемқорлыққа</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қарсы</a:t>
            </a:r>
            <a:r>
              <a:rPr lang="ru-RU" sz="1866" dirty="0">
                <a:solidFill>
                  <a:srgbClr val="002060"/>
                </a:solidFill>
                <a:latin typeface="Arial" panose="020B0604020202020204" pitchFamily="34" charset="0"/>
                <a:cs typeface="Arial" panose="020B0604020202020204" pitchFamily="34" charset="0"/>
              </a:rPr>
              <a:t> комплаенс-</a:t>
            </a:r>
            <a:r>
              <a:rPr lang="ru-RU" sz="1866" dirty="0" err="1">
                <a:solidFill>
                  <a:srgbClr val="002060"/>
                </a:solidFill>
                <a:latin typeface="Arial" panose="020B0604020202020204" pitchFamily="34" charset="0"/>
                <a:cs typeface="Arial" panose="020B0604020202020204" pitchFamily="34" charset="0"/>
              </a:rPr>
              <a:t>қызметтердің</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функцияларын</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орындайтын</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құрылымдық</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бөлімшелер</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айқындалады</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олардың</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негізгі</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міндеті</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тиісті</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ұйымның</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және</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оның</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қызметкерлерінің</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сыбайлас</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жемқорлыққа</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қарсы</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іс-қимыл</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туралы</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заңнаманы</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сақтауын</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қамтамасыз</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ету</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болып</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табылады</a:t>
            </a:r>
            <a:r>
              <a:rPr lang="ru-RU" sz="1866" dirty="0">
                <a:solidFill>
                  <a:srgbClr val="002060"/>
                </a:solidFill>
                <a:latin typeface="Arial" panose="020B0604020202020204" pitchFamily="34" charset="0"/>
                <a:cs typeface="Arial" panose="020B0604020202020204" pitchFamily="34" charset="0"/>
              </a:rPr>
              <a:t>.</a:t>
            </a:r>
          </a:p>
          <a:p>
            <a:pPr algn="just">
              <a:lnSpc>
                <a:spcPct val="120000"/>
              </a:lnSpc>
            </a:pPr>
            <a:r>
              <a:rPr lang="ru-RU" sz="2399" b="1" dirty="0">
                <a:solidFill>
                  <a:schemeClr val="accent2"/>
                </a:solidFill>
                <a:latin typeface="Arial" panose="020B0604020202020204" pitchFamily="34" charset="0"/>
                <a:cs typeface="Arial" panose="020B0604020202020204" pitchFamily="34" charset="0"/>
              </a:rPr>
              <a:t>2022 </a:t>
            </a:r>
            <a:r>
              <a:rPr lang="ru-RU" sz="2399" b="1" dirty="0" err="1">
                <a:solidFill>
                  <a:schemeClr val="accent2"/>
                </a:solidFill>
                <a:latin typeface="Arial" panose="020B0604020202020204" pitchFamily="34" charset="0"/>
                <a:cs typeface="Arial" panose="020B0604020202020204" pitchFamily="34" charset="0"/>
              </a:rPr>
              <a:t>жыл</a:t>
            </a:r>
            <a:r>
              <a:rPr lang="ru-RU" sz="2399" b="1" dirty="0">
                <a:solidFill>
                  <a:schemeClr val="accent2"/>
                </a:solidFill>
                <a:latin typeface="Arial" panose="020B0604020202020204" pitchFamily="34" charset="0"/>
                <a:cs typeface="Arial" panose="020B0604020202020204" pitchFamily="34" charset="0"/>
              </a:rPr>
              <a:t>: </a:t>
            </a:r>
            <a:r>
              <a:rPr lang="ru-RU" sz="2399" b="1" dirty="0" err="1">
                <a:solidFill>
                  <a:schemeClr val="accent2"/>
                </a:solidFill>
                <a:latin typeface="Arial" panose="020B0604020202020204" pitchFamily="34" charset="0"/>
                <a:cs typeface="Arial" panose="020B0604020202020204" pitchFamily="34" charset="0"/>
              </a:rPr>
              <a:t>толықтыру</a:t>
            </a:r>
            <a:endParaRPr lang="ru-RU" sz="2399" b="1" dirty="0">
              <a:solidFill>
                <a:schemeClr val="accent2"/>
              </a:solidFill>
              <a:latin typeface="Arial" panose="020B0604020202020204" pitchFamily="34" charset="0"/>
              <a:cs typeface="Arial" panose="020B0604020202020204" pitchFamily="34" charset="0"/>
            </a:endParaRPr>
          </a:p>
          <a:p>
            <a:pPr algn="just">
              <a:lnSpc>
                <a:spcPct val="120000"/>
              </a:lnSpc>
            </a:pP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Сыбайлас</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жемқорлыққа</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қарсы</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комплаенс-</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қызмет</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a:t>
            </a:r>
          </a:p>
          <a:p>
            <a:pPr algn="just">
              <a:lnSpc>
                <a:spcPct val="120000"/>
              </a:lnSpc>
            </a:pP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атқарушы</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органға</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қарамастан</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директорлар</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кеңесіне</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немесе</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Бақылау</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кеңесіне</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есеп</a:t>
            </a:r>
            <a:r>
              <a:rPr lang="ru-RU" sz="1866"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66" dirty="0" err="1">
                <a:solidFill>
                  <a:srgbClr val="002060"/>
                </a:solidFill>
                <a:latin typeface="Arial" panose="020B0604020202020204" pitchFamily="34" charset="0"/>
                <a:ea typeface="Calibri" panose="020F0502020204030204" pitchFamily="34" charset="0"/>
                <a:cs typeface="Arial" panose="020B0604020202020204" pitchFamily="34" charset="0"/>
              </a:rPr>
              <a:t>береді</a:t>
            </a:r>
            <a:endParaRPr lang="ru-RU" sz="1866" b="1" dirty="0">
              <a:solidFill>
                <a:srgbClr val="002060"/>
              </a:solidFill>
              <a:latin typeface="Arial" panose="020B0604020202020204" pitchFamily="34" charset="0"/>
              <a:cs typeface="Arial" panose="020B0604020202020204" pitchFamily="34" charset="0"/>
            </a:endParaRPr>
          </a:p>
          <a:p>
            <a:pPr algn="just">
              <a:lnSpc>
                <a:spcPct val="120000"/>
              </a:lnSpc>
            </a:pPr>
            <a:r>
              <a:rPr lang="ru-RU" sz="2399" b="1" dirty="0">
                <a:solidFill>
                  <a:schemeClr val="accent2"/>
                </a:solidFill>
                <a:latin typeface="Arial" panose="020B0604020202020204" pitchFamily="34" charset="0"/>
                <a:cs typeface="Arial" panose="020B0604020202020204" pitchFamily="34" charset="0"/>
              </a:rPr>
              <a:t>2023 </a:t>
            </a:r>
            <a:r>
              <a:rPr lang="ru-RU" sz="2399" b="1" dirty="0" err="1">
                <a:solidFill>
                  <a:schemeClr val="accent2"/>
                </a:solidFill>
                <a:latin typeface="Arial" panose="020B0604020202020204" pitchFamily="34" charset="0"/>
                <a:cs typeface="Arial" panose="020B0604020202020204" pitchFamily="34" charset="0"/>
              </a:rPr>
              <a:t>жыл</a:t>
            </a:r>
            <a:r>
              <a:rPr lang="ru-RU" sz="2399" b="1" dirty="0">
                <a:solidFill>
                  <a:schemeClr val="accent2"/>
                </a:solidFill>
                <a:latin typeface="Arial" panose="020B0604020202020204" pitchFamily="34" charset="0"/>
                <a:cs typeface="Arial" panose="020B0604020202020204" pitchFamily="34" charset="0"/>
              </a:rPr>
              <a:t>: </a:t>
            </a:r>
            <a:r>
              <a:rPr lang="ru-RU" sz="2399" b="1" dirty="0" err="1">
                <a:solidFill>
                  <a:schemeClr val="accent2"/>
                </a:solidFill>
                <a:latin typeface="Arial" panose="020B0604020202020204" pitchFamily="34" charset="0"/>
                <a:cs typeface="Arial" panose="020B0604020202020204" pitchFamily="34" charset="0"/>
              </a:rPr>
              <a:t>толықытру</a:t>
            </a:r>
            <a:endParaRPr lang="ru-RU" sz="2399" b="1" dirty="0">
              <a:solidFill>
                <a:schemeClr val="accent2"/>
              </a:solidFill>
              <a:latin typeface="Arial" panose="020B0604020202020204" pitchFamily="34" charset="0"/>
              <a:cs typeface="Arial" panose="020B0604020202020204" pitchFamily="34" charset="0"/>
            </a:endParaRPr>
          </a:p>
          <a:p>
            <a:pPr algn="just">
              <a:lnSpc>
                <a:spcPct val="120000"/>
              </a:lnSpc>
            </a:pPr>
            <a:r>
              <a:rPr lang="ru-RU" sz="1866" dirty="0" err="1">
                <a:solidFill>
                  <a:srgbClr val="002060"/>
                </a:solidFill>
                <a:latin typeface="Arial" panose="020B0604020202020204" pitchFamily="34" charset="0"/>
                <a:cs typeface="Arial" panose="020B0604020202020204" pitchFamily="34" charset="0"/>
              </a:rPr>
              <a:t>Агенттіктің</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үйлестіруші</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рөлі</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бекітілді</a:t>
            </a:r>
            <a:endParaRPr lang="ru-RU" sz="1866" dirty="0">
              <a:solidFill>
                <a:srgbClr val="002060"/>
              </a:solidFill>
              <a:latin typeface="Arial" panose="020B0604020202020204" pitchFamily="34" charset="0"/>
              <a:cs typeface="Arial" panose="020B0604020202020204" pitchFamily="34" charset="0"/>
            </a:endParaRPr>
          </a:p>
          <a:p>
            <a:pPr algn="just">
              <a:lnSpc>
                <a:spcPct val="120000"/>
              </a:lnSpc>
            </a:pP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Әдістемелік</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қолдау</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оқыту</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және</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ақпарат</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алмасу</a:t>
            </a:r>
            <a:r>
              <a:rPr lang="ru-RU" sz="1866" dirty="0">
                <a:solidFill>
                  <a:srgbClr val="002060"/>
                </a:solidFill>
                <a:latin typeface="Arial" panose="020B0604020202020204" pitchFamily="34" charset="0"/>
                <a:cs typeface="Arial" panose="020B0604020202020204" pitchFamily="34" charset="0"/>
              </a:rPr>
              <a:t>,</a:t>
            </a:r>
          </a:p>
          <a:p>
            <a:pPr algn="just">
              <a:lnSpc>
                <a:spcPct val="120000"/>
              </a:lnSpc>
            </a:pP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Сыбайлас</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жемқорлыққа</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қарсы</a:t>
            </a:r>
            <a:r>
              <a:rPr lang="ru-RU" sz="1866" dirty="0">
                <a:solidFill>
                  <a:srgbClr val="002060"/>
                </a:solidFill>
                <a:latin typeface="Arial" panose="020B0604020202020204" pitchFamily="34" charset="0"/>
                <a:cs typeface="Arial" panose="020B0604020202020204" pitchFamily="34" charset="0"/>
              </a:rPr>
              <a:t> комплаенс-</a:t>
            </a:r>
            <a:r>
              <a:rPr lang="ru-RU" sz="1866" dirty="0" err="1">
                <a:solidFill>
                  <a:srgbClr val="002060"/>
                </a:solidFill>
                <a:latin typeface="Arial" panose="020B0604020202020204" pitchFamily="34" charset="0"/>
                <a:cs typeface="Arial" panose="020B0604020202020204" pitchFamily="34" charset="0"/>
              </a:rPr>
              <a:t>қызметтердің</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үлгілік</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ережесін</a:t>
            </a:r>
            <a:r>
              <a:rPr lang="ru-RU" sz="1866" dirty="0">
                <a:solidFill>
                  <a:srgbClr val="002060"/>
                </a:solidFill>
                <a:latin typeface="Arial" panose="020B0604020202020204" pitchFamily="34" charset="0"/>
                <a:cs typeface="Arial" panose="020B0604020202020204" pitchFamily="34" charset="0"/>
              </a:rPr>
              <a:t> </a:t>
            </a:r>
            <a:r>
              <a:rPr lang="ru-RU" sz="1866" dirty="0" err="1">
                <a:solidFill>
                  <a:srgbClr val="002060"/>
                </a:solidFill>
                <a:latin typeface="Arial" panose="020B0604020202020204" pitchFamily="34" charset="0"/>
                <a:cs typeface="Arial" panose="020B0604020202020204" pitchFamily="34" charset="0"/>
              </a:rPr>
              <a:t>әзірлеу</a:t>
            </a:r>
            <a:r>
              <a:rPr lang="ru-RU" sz="1866" dirty="0">
                <a:solidFill>
                  <a:srgbClr val="002060"/>
                </a:solidFill>
                <a:latin typeface="Arial" panose="020B0604020202020204" pitchFamily="34" charset="0"/>
                <a:cs typeface="Arial" panose="020B0604020202020204" pitchFamily="34" charset="0"/>
              </a:rPr>
              <a:t>.</a:t>
            </a:r>
            <a:endParaRPr lang="ru-RU" sz="1866"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endParaRPr lang="ru-RU" sz="2132"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4" descr="Сыбайлас жемқорлыққа қарсы іс-қимыл туралы» Қазақстан Республикасының Заңы,  қазақ тілінде. » Издательство &quot;Юрист&quot;">
            <a:extLst>
              <a:ext uri="{FF2B5EF4-FFF2-40B4-BE49-F238E27FC236}">
                <a16:creationId xmlns:a16="http://schemas.microsoft.com/office/drawing/2014/main" id="{1974DE40-8B7B-5355-A4DA-04500DA8AC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11" b="5995"/>
          <a:stretch/>
        </p:blipFill>
        <p:spPr bwMode="auto">
          <a:xfrm>
            <a:off x="495308" y="1364566"/>
            <a:ext cx="3421966" cy="461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3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1555" y="518952"/>
            <a:ext cx="7886700" cy="471585"/>
          </a:xfrm>
        </p:spPr>
        <p:txBody>
          <a:bodyPr>
            <a:normAutofit fontScale="90000"/>
          </a:bodyPr>
          <a:lstStyle/>
          <a:p>
            <a:pPr algn="ctr"/>
            <a:r>
              <a:rPr lang="ru-RU" b="1" dirty="0">
                <a:solidFill>
                  <a:srgbClr val="C00000"/>
                </a:solidFill>
              </a:rPr>
              <a:t>Комплаенс </a:t>
            </a:r>
            <a:r>
              <a:rPr lang="ru-RU" b="1" dirty="0" err="1">
                <a:solidFill>
                  <a:srgbClr val="C00000"/>
                </a:solidFill>
              </a:rPr>
              <a:t>қызмет</a:t>
            </a:r>
            <a:endParaRPr lang="ru-RU" b="1" dirty="0">
              <a:solidFill>
                <a:srgbClr val="C00000"/>
              </a:solidFill>
            </a:endParaRPr>
          </a:p>
        </p:txBody>
      </p:sp>
      <p:sp>
        <p:nvSpPr>
          <p:cNvPr id="4" name="Объект 2"/>
          <p:cNvSpPr>
            <a:spLocks noGrp="1"/>
          </p:cNvSpPr>
          <p:nvPr>
            <p:ph idx="1"/>
          </p:nvPr>
        </p:nvSpPr>
        <p:spPr>
          <a:xfrm>
            <a:off x="1196411" y="1335864"/>
            <a:ext cx="10212225" cy="4654738"/>
          </a:xfrm>
        </p:spPr>
        <p:txBody>
          <a:bodyPr>
            <a:noAutofit/>
          </a:bodyPr>
          <a:lstStyle/>
          <a:p>
            <a:r>
              <a:rPr lang="ru-RU" sz="2400" dirty="0" err="1"/>
              <a:t>Сыбайлас</a:t>
            </a:r>
            <a:r>
              <a:rPr lang="ru-RU" sz="2400" dirty="0"/>
              <a:t> </a:t>
            </a:r>
            <a:r>
              <a:rPr lang="ru-RU" sz="2400" dirty="0" err="1"/>
              <a:t>жемқорлыққа</a:t>
            </a:r>
            <a:r>
              <a:rPr lang="ru-RU" sz="2400" dirty="0"/>
              <a:t> </a:t>
            </a:r>
            <a:r>
              <a:rPr lang="ru-RU" sz="2400" dirty="0" err="1"/>
              <a:t>қарсы</a:t>
            </a:r>
            <a:r>
              <a:rPr lang="ru-RU" sz="2400" dirty="0"/>
              <a:t> </a:t>
            </a:r>
            <a:r>
              <a:rPr lang="ru-RU" sz="2400" dirty="0" err="1"/>
              <a:t>қызметте</a:t>
            </a:r>
            <a:r>
              <a:rPr lang="ru-RU" sz="2400" dirty="0"/>
              <a:t> </a:t>
            </a:r>
            <a:r>
              <a:rPr lang="ru-RU" sz="2400" dirty="0" err="1"/>
              <a:t>жұмыс</a:t>
            </a:r>
            <a:r>
              <a:rPr lang="ru-RU" sz="2400" dirty="0"/>
              <a:t> </a:t>
            </a:r>
            <a:r>
              <a:rPr lang="ru-RU" sz="2400" dirty="0" err="1"/>
              <a:t>істейтін</a:t>
            </a:r>
            <a:r>
              <a:rPr lang="ru-RU" sz="2400" dirty="0"/>
              <a:t> </a:t>
            </a:r>
            <a:r>
              <a:rPr lang="ru-RU" sz="2400" dirty="0" err="1"/>
              <a:t>қызметкерлердің</a:t>
            </a:r>
            <a:r>
              <a:rPr lang="ru-RU" sz="2400" dirty="0"/>
              <a:t> саны </a:t>
            </a:r>
            <a:r>
              <a:rPr lang="ru-RU" sz="2400" dirty="0" err="1"/>
              <a:t>ұйымның</a:t>
            </a:r>
            <a:r>
              <a:rPr lang="ru-RU" sz="2400" dirty="0"/>
              <a:t> </a:t>
            </a:r>
            <a:r>
              <a:rPr lang="ru-RU" sz="2400" dirty="0" err="1"/>
              <a:t>мөлшері</a:t>
            </a:r>
            <a:r>
              <a:rPr lang="ru-RU" sz="2400" dirty="0"/>
              <a:t>, </a:t>
            </a:r>
            <a:r>
              <a:rPr lang="ru-RU" sz="2400" dirty="0" err="1"/>
              <a:t>ұйымның</a:t>
            </a:r>
            <a:r>
              <a:rPr lang="ru-RU" sz="2400" dirty="0"/>
              <a:t> </a:t>
            </a:r>
            <a:r>
              <a:rPr lang="ru-RU" sz="2400" dirty="0" err="1"/>
              <a:t>алдында</a:t>
            </a:r>
            <a:r>
              <a:rPr lang="ru-RU" sz="2400" dirty="0"/>
              <a:t> </a:t>
            </a:r>
            <a:r>
              <a:rPr lang="ru-RU" sz="2400" dirty="0" err="1"/>
              <a:t>тұрған</a:t>
            </a:r>
            <a:r>
              <a:rPr lang="ru-RU" sz="2400" dirty="0"/>
              <a:t> пара </a:t>
            </a:r>
            <a:r>
              <a:rPr lang="ru-RU" sz="2400" dirty="0" err="1"/>
              <a:t>алу</a:t>
            </a:r>
            <a:r>
              <a:rPr lang="ru-RU" sz="2400" dirty="0"/>
              <a:t> </a:t>
            </a:r>
            <a:r>
              <a:rPr lang="ru-RU" sz="2400" dirty="0" err="1"/>
              <a:t>тәуекелдерінің</a:t>
            </a:r>
            <a:r>
              <a:rPr lang="ru-RU" sz="2400" dirty="0"/>
              <a:t> саны </a:t>
            </a:r>
            <a:r>
              <a:rPr lang="ru-RU" sz="2400" dirty="0" err="1"/>
              <a:t>және</a:t>
            </a:r>
            <a:r>
              <a:rPr lang="ru-RU" sz="2400" dirty="0"/>
              <a:t> </a:t>
            </a:r>
            <a:r>
              <a:rPr lang="ru-RU" sz="2400" dirty="0" err="1"/>
              <a:t>қызметтің</a:t>
            </a:r>
            <a:r>
              <a:rPr lang="ru-RU" sz="2400" dirty="0"/>
              <a:t> </a:t>
            </a:r>
            <a:r>
              <a:rPr lang="ru-RU" sz="2400" dirty="0" err="1"/>
              <a:t>жалпы</a:t>
            </a:r>
            <a:r>
              <a:rPr lang="ru-RU" sz="2400" dirty="0"/>
              <a:t> </a:t>
            </a:r>
            <a:r>
              <a:rPr lang="ru-RU" sz="2400" dirty="0" err="1"/>
              <a:t>жұмыс</a:t>
            </a:r>
            <a:r>
              <a:rPr lang="ru-RU" sz="2400" dirty="0"/>
              <a:t> </a:t>
            </a:r>
            <a:r>
              <a:rPr lang="ru-RU" sz="2400" dirty="0" err="1"/>
              <a:t>көлемі</a:t>
            </a:r>
            <a:r>
              <a:rPr lang="ru-RU" sz="2400" dirty="0"/>
              <a:t> </a:t>
            </a:r>
            <a:r>
              <a:rPr lang="ru-RU" sz="2400" dirty="0" err="1"/>
              <a:t>сияқты</a:t>
            </a:r>
            <a:r>
              <a:rPr lang="ru-RU" sz="2400" dirty="0"/>
              <a:t> </a:t>
            </a:r>
            <a:r>
              <a:rPr lang="ru-RU" sz="2400" dirty="0" err="1"/>
              <a:t>факторларға</a:t>
            </a:r>
            <a:r>
              <a:rPr lang="ru-RU" sz="2400" dirty="0"/>
              <a:t> </a:t>
            </a:r>
            <a:r>
              <a:rPr lang="ru-RU" sz="2400" dirty="0" err="1"/>
              <a:t>байланысты</a:t>
            </a:r>
            <a:endParaRPr lang="ru-RU" sz="2400" dirty="0"/>
          </a:p>
          <a:p>
            <a:r>
              <a:rPr lang="ru-RU" sz="2400" dirty="0" err="1"/>
              <a:t>Кішігірім</a:t>
            </a:r>
            <a:r>
              <a:rPr lang="ru-RU" sz="2400" dirty="0"/>
              <a:t> </a:t>
            </a:r>
            <a:r>
              <a:rPr lang="ru-RU" sz="2400" dirty="0" err="1"/>
              <a:t>ұйымдарда</a:t>
            </a:r>
            <a:r>
              <a:rPr lang="ru-RU" sz="2400" dirty="0"/>
              <a:t> </a:t>
            </a:r>
            <a:r>
              <a:rPr lang="ru-RU" sz="2400" dirty="0" err="1"/>
              <a:t>сыбайлас</a:t>
            </a:r>
            <a:r>
              <a:rPr lang="ru-RU" sz="2400" dirty="0"/>
              <a:t> </a:t>
            </a:r>
            <a:r>
              <a:rPr lang="ru-RU" sz="2400" dirty="0" err="1"/>
              <a:t>жемқорлыққа</a:t>
            </a:r>
            <a:r>
              <a:rPr lang="ru-RU" sz="2400" dirty="0"/>
              <a:t> </a:t>
            </a:r>
            <a:r>
              <a:rPr lang="ru-RU" sz="2400" dirty="0" err="1"/>
              <a:t>қарсы</a:t>
            </a:r>
            <a:r>
              <a:rPr lang="ru-RU" sz="2400" dirty="0"/>
              <a:t> </a:t>
            </a:r>
            <a:r>
              <a:rPr lang="ru-RU" sz="2400" dirty="0" err="1"/>
              <a:t>қызметтің</a:t>
            </a:r>
            <a:r>
              <a:rPr lang="ru-RU" sz="2400" dirty="0"/>
              <a:t> </a:t>
            </a:r>
            <a:r>
              <a:rPr lang="ru-RU" sz="2400" dirty="0" err="1"/>
              <a:t>функциялары</a:t>
            </a:r>
            <a:r>
              <a:rPr lang="ru-RU" sz="2400" dirty="0"/>
              <a:t> </a:t>
            </a:r>
            <a:r>
              <a:rPr lang="ru-RU" sz="2400" dirty="0" err="1"/>
              <a:t>көбінесе</a:t>
            </a:r>
            <a:r>
              <a:rPr lang="ru-RU" sz="2400" dirty="0"/>
              <a:t> оны </a:t>
            </a:r>
            <a:r>
              <a:rPr lang="ru-RU" sz="2400" dirty="0" err="1"/>
              <a:t>толық</a:t>
            </a:r>
            <a:r>
              <a:rPr lang="ru-RU" sz="2400" dirty="0"/>
              <a:t> </a:t>
            </a:r>
            <a:r>
              <a:rPr lang="ru-RU" sz="2400" dirty="0" err="1"/>
              <a:t>емес</a:t>
            </a:r>
            <a:r>
              <a:rPr lang="ru-RU" sz="2400" dirty="0"/>
              <a:t> </a:t>
            </a:r>
            <a:r>
              <a:rPr lang="ru-RU" sz="2400" dirty="0" err="1"/>
              <a:t>орындау</a:t>
            </a:r>
            <a:r>
              <a:rPr lang="ru-RU" sz="2400" dirty="0"/>
              <a:t> </a:t>
            </a:r>
            <a:r>
              <a:rPr lang="ru-RU" sz="2400" dirty="0" err="1"/>
              <a:t>міндеті</a:t>
            </a:r>
            <a:r>
              <a:rPr lang="ru-RU" sz="2400" dirty="0"/>
              <a:t> </a:t>
            </a:r>
            <a:r>
              <a:rPr lang="ru-RU" sz="2400" dirty="0" err="1"/>
              <a:t>жүктелген</a:t>
            </a:r>
            <a:r>
              <a:rPr lang="ru-RU" sz="2400" dirty="0"/>
              <a:t> </a:t>
            </a:r>
            <a:r>
              <a:rPr lang="ru-RU" sz="2400" dirty="0" err="1"/>
              <a:t>және</a:t>
            </a:r>
            <a:r>
              <a:rPr lang="ru-RU" sz="2400" dirty="0"/>
              <a:t> осы </a:t>
            </a:r>
            <a:r>
              <a:rPr lang="ru-RU" sz="2400" dirty="0" err="1"/>
              <a:t>жауапкершілікті</a:t>
            </a:r>
            <a:r>
              <a:rPr lang="ru-RU" sz="2400" dirty="0"/>
              <a:t> </a:t>
            </a:r>
            <a:r>
              <a:rPr lang="ru-RU" sz="2400" dirty="0" err="1"/>
              <a:t>басқа</a:t>
            </a:r>
            <a:r>
              <a:rPr lang="ru-RU" sz="2400" dirty="0"/>
              <a:t> </a:t>
            </a:r>
            <a:r>
              <a:rPr lang="ru-RU" sz="2400" dirty="0" err="1"/>
              <a:t>міндеттермен</a:t>
            </a:r>
            <a:r>
              <a:rPr lang="ru-RU" sz="2400" dirty="0"/>
              <a:t> </a:t>
            </a:r>
            <a:r>
              <a:rPr lang="ru-RU" sz="2400" dirty="0" err="1"/>
              <a:t>үйлестіре</a:t>
            </a:r>
            <a:r>
              <a:rPr lang="ru-RU" sz="2400" dirty="0"/>
              <a:t> </a:t>
            </a:r>
            <a:r>
              <a:rPr lang="ru-RU" sz="2400" dirty="0" err="1"/>
              <a:t>алатын</a:t>
            </a:r>
            <a:r>
              <a:rPr lang="ru-RU" sz="2400" dirty="0"/>
              <a:t> </a:t>
            </a:r>
            <a:r>
              <a:rPr lang="ru-RU" sz="2400" dirty="0" err="1"/>
              <a:t>бір</a:t>
            </a:r>
            <a:r>
              <a:rPr lang="ru-RU" sz="2400" dirty="0"/>
              <a:t> </a:t>
            </a:r>
            <a:r>
              <a:rPr lang="ru-RU" sz="2400" dirty="0" err="1"/>
              <a:t>қызметкерге</a:t>
            </a:r>
            <a:r>
              <a:rPr lang="ru-RU" sz="2400" dirty="0"/>
              <a:t> </a:t>
            </a:r>
            <a:r>
              <a:rPr lang="ru-RU" sz="2400" dirty="0" err="1"/>
              <a:t>жүктеледі</a:t>
            </a:r>
            <a:endParaRPr lang="ru-RU" sz="2400" dirty="0"/>
          </a:p>
          <a:p>
            <a:r>
              <a:rPr lang="ru-RU" sz="2400" dirty="0" err="1"/>
              <a:t>Ірі</a:t>
            </a:r>
            <a:r>
              <a:rPr lang="ru-RU" sz="2400" dirty="0"/>
              <a:t> </a:t>
            </a:r>
            <a:r>
              <a:rPr lang="ru-RU" sz="2400" dirty="0" err="1"/>
              <a:t>ұйымдарда</a:t>
            </a:r>
            <a:r>
              <a:rPr lang="ru-RU" sz="2400" dirty="0"/>
              <a:t> </a:t>
            </a:r>
            <a:r>
              <a:rPr lang="ru-RU" sz="2400" dirty="0" err="1"/>
              <a:t>мұндай</a:t>
            </a:r>
            <a:r>
              <a:rPr lang="ru-RU" sz="2400" dirty="0"/>
              <a:t> </a:t>
            </a:r>
            <a:r>
              <a:rPr lang="ru-RU" sz="2400" dirty="0" err="1"/>
              <a:t>қызметте</a:t>
            </a:r>
            <a:r>
              <a:rPr lang="ru-RU" sz="2400" dirty="0"/>
              <a:t> </a:t>
            </a:r>
            <a:r>
              <a:rPr lang="ru-RU" sz="2400" dirty="0" err="1"/>
              <a:t>бірнеше</a:t>
            </a:r>
            <a:r>
              <a:rPr lang="ru-RU" sz="2400" dirty="0"/>
              <a:t> </a:t>
            </a:r>
            <a:r>
              <a:rPr lang="ru-RU" sz="2400" dirty="0" err="1"/>
              <a:t>адам</a:t>
            </a:r>
            <a:r>
              <a:rPr lang="ru-RU" sz="2400" dirty="0"/>
              <a:t> </a:t>
            </a:r>
            <a:r>
              <a:rPr lang="ru-RU" sz="2400" dirty="0" err="1"/>
              <a:t>жұмыс</a:t>
            </a:r>
            <a:r>
              <a:rPr lang="ru-RU" sz="2400" dirty="0"/>
              <a:t> </a:t>
            </a:r>
            <a:r>
              <a:rPr lang="ru-RU" sz="2400" dirty="0" err="1"/>
              <a:t>істеуі</a:t>
            </a:r>
            <a:r>
              <a:rPr lang="ru-RU" sz="2400" dirty="0"/>
              <a:t> </a:t>
            </a:r>
            <a:r>
              <a:rPr lang="ru-RU" sz="2400" dirty="0" err="1"/>
              <a:t>мүмкін</a:t>
            </a:r>
            <a:endParaRPr lang="ru-RU" sz="2400" dirty="0"/>
          </a:p>
        </p:txBody>
      </p:sp>
    </p:spTree>
    <p:extLst>
      <p:ext uri="{BB962C8B-B14F-4D97-AF65-F5344CB8AC3E}">
        <p14:creationId xmlns:p14="http://schemas.microsoft.com/office/powerpoint/2010/main" val="210373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C38FA-E96C-C605-4E08-54DF9CC5830D}"/>
              </a:ext>
            </a:extLst>
          </p:cNvPr>
          <p:cNvSpPr txBox="1"/>
          <p:nvPr/>
        </p:nvSpPr>
        <p:spPr>
          <a:xfrm>
            <a:off x="1654913" y="526459"/>
            <a:ext cx="9488803" cy="830997"/>
          </a:xfrm>
          <a:prstGeom prst="rect">
            <a:avLst/>
          </a:prstGeom>
          <a:noFill/>
        </p:spPr>
        <p:txBody>
          <a:bodyPr wrap="square">
            <a:spAutoFit/>
          </a:bodyPr>
          <a:lstStyle/>
          <a:p>
            <a:r>
              <a:rPr lang="ru-RU" sz="2400" b="1" dirty="0">
                <a:solidFill>
                  <a:schemeClr val="accent1">
                    <a:lumMod val="50000"/>
                  </a:schemeClr>
                </a:solidFill>
                <a:effectLst/>
                <a:latin typeface="Times New Roman" panose="02020603050405020304" pitchFamily="18" charset="0"/>
              </a:rPr>
              <a:t>СЫБАЙЛАС ЖЕМҚОРЛЫҚҚА ҚАРСЫ КОМПЛАЕНС-ҚЫЗМЕТТІҢ МІНДЕТТЕРІ </a:t>
            </a:r>
            <a:r>
              <a:rPr lang="ru-RU" sz="1800" b="1" dirty="0">
                <a:solidFill>
                  <a:schemeClr val="accent1">
                    <a:lumMod val="50000"/>
                  </a:schemeClr>
                </a:solidFill>
                <a:effectLst/>
                <a:latin typeface="Times New Roman" panose="02020603050405020304" pitchFamily="18" charset="0"/>
              </a:rPr>
              <a:t>: </a:t>
            </a:r>
            <a:endParaRPr lang="ru-RU" b="1" dirty="0">
              <a:solidFill>
                <a:schemeClr val="accent1">
                  <a:lumMod val="50000"/>
                </a:schemeClr>
              </a:solidFill>
            </a:endParaRPr>
          </a:p>
        </p:txBody>
      </p:sp>
      <p:sp>
        <p:nvSpPr>
          <p:cNvPr id="9" name="TextBox 8">
            <a:extLst>
              <a:ext uri="{FF2B5EF4-FFF2-40B4-BE49-F238E27FC236}">
                <a16:creationId xmlns:a16="http://schemas.microsoft.com/office/drawing/2014/main" id="{160E82BE-52EF-4160-8EBF-FDAAAB8268FC}"/>
              </a:ext>
            </a:extLst>
          </p:cNvPr>
          <p:cNvSpPr txBox="1"/>
          <p:nvPr/>
        </p:nvSpPr>
        <p:spPr>
          <a:xfrm>
            <a:off x="1654913" y="1340090"/>
            <a:ext cx="8848492" cy="4985980"/>
          </a:xfrm>
          <a:prstGeom prst="rect">
            <a:avLst/>
          </a:prstGeom>
          <a:noFill/>
        </p:spPr>
        <p:txBody>
          <a:bodyPr wrap="square">
            <a:spAutoFit/>
          </a:bodyPr>
          <a:lstStyle/>
          <a:p>
            <a:pPr marL="342900" indent="-342900">
              <a:buFont typeface="+mj-lt"/>
              <a:buAutoNum type="arabicPeriod"/>
            </a:pPr>
            <a:r>
              <a:rPr lang="ru-RU" sz="2000" dirty="0" err="1">
                <a:solidFill>
                  <a:schemeClr val="accent1">
                    <a:lumMod val="50000"/>
                  </a:schemeClr>
                </a:solidFill>
                <a:effectLst/>
                <a:latin typeface="Times New Roman" panose="02020603050405020304" pitchFamily="18" charset="0"/>
              </a:rPr>
              <a:t>квазимемлекеттік</a:t>
            </a:r>
            <a:r>
              <a:rPr lang="ru-RU" sz="2000" dirty="0">
                <a:solidFill>
                  <a:schemeClr val="accent1">
                    <a:lumMod val="50000"/>
                  </a:schemeClr>
                </a:solidFill>
                <a:effectLst/>
                <a:latin typeface="Times New Roman" panose="02020603050405020304" pitchFamily="18" charset="0"/>
              </a:rPr>
              <a:t> сектор </a:t>
            </a:r>
            <a:r>
              <a:rPr lang="ru-RU" sz="2000" dirty="0" err="1">
                <a:solidFill>
                  <a:schemeClr val="accent1">
                    <a:lumMod val="50000"/>
                  </a:schemeClr>
                </a:solidFill>
                <a:effectLst/>
                <a:latin typeface="Times New Roman" panose="02020603050405020304" pitchFamily="18" charset="0"/>
              </a:rPr>
              <a:t>субъектілері</a:t>
            </a:r>
            <a:r>
              <a:rPr lang="ru-RU" sz="2000" dirty="0">
                <a:solidFill>
                  <a:schemeClr val="accent1">
                    <a:lumMod val="50000"/>
                  </a:schemeClr>
                </a:solidFill>
                <a:effectLst/>
                <a:latin typeface="Times New Roman" panose="02020603050405020304" pitchFamily="18" charset="0"/>
              </a:rPr>
              <a:t> мен </a:t>
            </a:r>
            <a:r>
              <a:rPr lang="ru-RU" sz="2000" dirty="0" err="1">
                <a:solidFill>
                  <a:schemeClr val="accent1">
                    <a:lumMod val="50000"/>
                  </a:schemeClr>
                </a:solidFill>
                <a:effectLst/>
                <a:latin typeface="Times New Roman" panose="02020603050405020304" pitchFamily="18" charset="0"/>
              </a:rPr>
              <a:t>оның</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қызметкерлерінің</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сыбайлас</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жемқорлық</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құқық</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бұзушылықтардың</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алдын</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алу</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және</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алдын</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алу</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құралдарын</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енгізуін</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қамтамасыз</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ету</a:t>
            </a:r>
            <a:r>
              <a:rPr lang="ru-RU" sz="2000" dirty="0">
                <a:solidFill>
                  <a:schemeClr val="accent1">
                    <a:lumMod val="50000"/>
                  </a:schemeClr>
                </a:solidFill>
                <a:effectLst/>
                <a:latin typeface="Times New Roman" panose="02020603050405020304" pitchFamily="18" charset="0"/>
              </a:rPr>
              <a:t>; </a:t>
            </a:r>
          </a:p>
          <a:p>
            <a:pPr marL="342900" indent="-342900">
              <a:buFont typeface="+mj-lt"/>
              <a:buAutoNum type="arabicPeriod"/>
            </a:pPr>
            <a:endParaRPr lang="ru-RU" sz="2000" dirty="0">
              <a:solidFill>
                <a:schemeClr val="accent1">
                  <a:lumMod val="50000"/>
                </a:schemeClr>
              </a:solidFill>
              <a:effectLst/>
              <a:latin typeface="Times New Roman" panose="02020603050405020304" pitchFamily="18" charset="0"/>
            </a:endParaRPr>
          </a:p>
          <a:p>
            <a:pPr marL="342900" indent="-342900">
              <a:buFont typeface="+mj-lt"/>
              <a:buAutoNum type="arabicPeriod"/>
            </a:pPr>
            <a:r>
              <a:rPr lang="ru-RU" sz="2000" dirty="0" err="1">
                <a:solidFill>
                  <a:schemeClr val="accent1">
                    <a:lumMod val="50000"/>
                  </a:schemeClr>
                </a:solidFill>
                <a:effectLst/>
                <a:latin typeface="Times New Roman" panose="02020603050405020304" pitchFamily="18" charset="0"/>
              </a:rPr>
              <a:t>квазимемлекеттік</a:t>
            </a:r>
            <a:r>
              <a:rPr lang="ru-RU" sz="2000" dirty="0">
                <a:solidFill>
                  <a:schemeClr val="accent1">
                    <a:lumMod val="50000"/>
                  </a:schemeClr>
                </a:solidFill>
                <a:effectLst/>
                <a:latin typeface="Times New Roman" panose="02020603050405020304" pitchFamily="18" charset="0"/>
              </a:rPr>
              <a:t> сектор </a:t>
            </a:r>
            <a:r>
              <a:rPr lang="ru-RU" sz="2000" dirty="0" err="1">
                <a:solidFill>
                  <a:schemeClr val="accent1">
                    <a:lumMod val="50000"/>
                  </a:schemeClr>
                </a:solidFill>
                <a:effectLst/>
                <a:latin typeface="Times New Roman" panose="02020603050405020304" pitchFamily="18" charset="0"/>
              </a:rPr>
              <a:t>субъектісінде</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сыбайлас</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жемқорлыққа</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қарсы</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іс-қимыл</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жөніндегі</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шаралар</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жүйесін</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тиімді</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іске</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асыру</a:t>
            </a:r>
            <a:r>
              <a:rPr lang="ru-RU" sz="2000" dirty="0">
                <a:solidFill>
                  <a:schemeClr val="accent1">
                    <a:lumMod val="50000"/>
                  </a:schemeClr>
                </a:solidFill>
                <a:effectLst/>
                <a:latin typeface="Times New Roman" panose="02020603050405020304" pitchFamily="18" charset="0"/>
              </a:rPr>
              <a:t>; </a:t>
            </a:r>
          </a:p>
          <a:p>
            <a:pPr marL="342900" indent="-342900">
              <a:buFont typeface="+mj-lt"/>
              <a:buAutoNum type="arabicPeriod"/>
            </a:pPr>
            <a:endParaRPr lang="ru-RU" sz="2000" dirty="0">
              <a:solidFill>
                <a:schemeClr val="accent1">
                  <a:lumMod val="50000"/>
                </a:schemeClr>
              </a:solidFill>
              <a:effectLst/>
              <a:latin typeface="Times New Roman" panose="02020603050405020304" pitchFamily="18" charset="0"/>
            </a:endParaRPr>
          </a:p>
          <a:p>
            <a:pPr marL="342900" indent="-342900">
              <a:buFont typeface="+mj-lt"/>
              <a:buAutoNum type="arabicPeriod"/>
            </a:pPr>
            <a:r>
              <a:rPr lang="ru-RU" sz="2000" dirty="0" err="1">
                <a:solidFill>
                  <a:schemeClr val="accent1">
                    <a:lumMod val="50000"/>
                  </a:schemeClr>
                </a:solidFill>
                <a:effectLst/>
                <a:latin typeface="Times New Roman" panose="02020603050405020304" pitchFamily="18" charset="0"/>
              </a:rPr>
              <a:t>квазимемлекеттік</a:t>
            </a:r>
            <a:r>
              <a:rPr lang="ru-RU" sz="2000" dirty="0">
                <a:solidFill>
                  <a:schemeClr val="accent1">
                    <a:lumMod val="50000"/>
                  </a:schemeClr>
                </a:solidFill>
                <a:effectLst/>
                <a:latin typeface="Times New Roman" panose="02020603050405020304" pitchFamily="18" charset="0"/>
              </a:rPr>
              <a:t> сектор </a:t>
            </a:r>
            <a:r>
              <a:rPr lang="ru-RU" sz="2000" dirty="0" err="1">
                <a:solidFill>
                  <a:schemeClr val="accent1">
                    <a:lumMod val="50000"/>
                  </a:schemeClr>
                </a:solidFill>
                <a:effectLst/>
                <a:latin typeface="Times New Roman" panose="02020603050405020304" pitchFamily="18" charset="0"/>
              </a:rPr>
              <a:t>субъектісінде</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сыбайлас</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жемқорлық</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тәуекелдеріне</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ішкі</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талдау</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жүргізуді</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қамтамасыз</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ету</a:t>
            </a:r>
            <a:r>
              <a:rPr lang="ru-RU" sz="2000" dirty="0">
                <a:solidFill>
                  <a:schemeClr val="accent1">
                    <a:lumMod val="50000"/>
                  </a:schemeClr>
                </a:solidFill>
                <a:effectLst/>
                <a:latin typeface="Times New Roman" panose="02020603050405020304" pitchFamily="18" charset="0"/>
              </a:rPr>
              <a:t>; </a:t>
            </a:r>
          </a:p>
          <a:p>
            <a:pPr marL="342900" indent="-342900">
              <a:buFont typeface="+mj-lt"/>
              <a:buAutoNum type="arabicPeriod"/>
            </a:pPr>
            <a:endParaRPr lang="ru-RU" sz="2000" dirty="0">
              <a:solidFill>
                <a:schemeClr val="accent1">
                  <a:lumMod val="50000"/>
                </a:schemeClr>
              </a:solidFill>
              <a:effectLst/>
              <a:latin typeface="Times New Roman" panose="02020603050405020304" pitchFamily="18" charset="0"/>
            </a:endParaRPr>
          </a:p>
          <a:p>
            <a:pPr marL="342900" indent="-342900">
              <a:buFont typeface="+mj-lt"/>
              <a:buAutoNum type="arabicPeriod"/>
            </a:pPr>
            <a:r>
              <a:rPr lang="ru-RU" sz="2000" dirty="0" err="1">
                <a:solidFill>
                  <a:schemeClr val="accent1">
                    <a:lumMod val="50000"/>
                  </a:schemeClr>
                </a:solidFill>
                <a:effectLst/>
                <a:latin typeface="Times New Roman" panose="02020603050405020304" pitchFamily="18" charset="0"/>
              </a:rPr>
              <a:t>сыбайлас</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жемқорлыққа</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қарсы</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іс-қимыл</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мәселелері</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бойынша</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сыртқы</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реттеу</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талаптарының</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және</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үздік</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халықаралық</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практиканың</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сақталуын</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қамтамасыз</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ету</a:t>
            </a:r>
            <a:r>
              <a:rPr lang="ru-RU" sz="2000" dirty="0">
                <a:solidFill>
                  <a:schemeClr val="accent1">
                    <a:lumMod val="50000"/>
                  </a:schemeClr>
                </a:solidFill>
                <a:effectLst/>
                <a:latin typeface="Times New Roman" panose="02020603050405020304" pitchFamily="18" charset="0"/>
              </a:rPr>
              <a:t>;</a:t>
            </a:r>
          </a:p>
          <a:p>
            <a:pPr marL="342900" indent="-342900">
              <a:buFont typeface="+mj-lt"/>
              <a:buAutoNum type="arabicPeriod"/>
            </a:pPr>
            <a:endParaRPr lang="ru-RU" sz="2000" dirty="0">
              <a:solidFill>
                <a:schemeClr val="accent1">
                  <a:lumMod val="50000"/>
                </a:schemeClr>
              </a:solidFill>
              <a:effectLst/>
              <a:latin typeface="Times New Roman" panose="02020603050405020304" pitchFamily="18" charset="0"/>
            </a:endParaRPr>
          </a:p>
          <a:p>
            <a:pPr marL="342900" indent="-342900">
              <a:buFont typeface="+mj-lt"/>
              <a:buAutoNum type="arabicPeriod"/>
            </a:pPr>
            <a:r>
              <a:rPr lang="ru-RU" sz="2000" dirty="0" err="1">
                <a:solidFill>
                  <a:schemeClr val="accent1">
                    <a:lumMod val="50000"/>
                  </a:schemeClr>
                </a:solidFill>
                <a:effectLst/>
                <a:latin typeface="Times New Roman" panose="02020603050405020304" pitchFamily="18" charset="0"/>
              </a:rPr>
              <a:t>сыбайлас</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жемқорлыққа</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қарсы</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заңнамаға</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сәйкес</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сыбайлас</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жемқорлыққа</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қарсы</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іс-қимылдың</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негізгі</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қағидаттарының</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сақталуын</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қамтамасыз</a:t>
            </a:r>
            <a:r>
              <a:rPr lang="ru-RU" sz="2000" dirty="0">
                <a:solidFill>
                  <a:schemeClr val="accent1">
                    <a:lumMod val="50000"/>
                  </a:schemeClr>
                </a:solidFill>
                <a:effectLst/>
                <a:latin typeface="Times New Roman" panose="02020603050405020304" pitchFamily="18" charset="0"/>
              </a:rPr>
              <a:t> </a:t>
            </a:r>
            <a:r>
              <a:rPr lang="ru-RU" sz="2000" dirty="0" err="1">
                <a:solidFill>
                  <a:schemeClr val="accent1">
                    <a:lumMod val="50000"/>
                  </a:schemeClr>
                </a:solidFill>
                <a:effectLst/>
                <a:latin typeface="Times New Roman" panose="02020603050405020304" pitchFamily="18" charset="0"/>
              </a:rPr>
              <a:t>ету</a:t>
            </a:r>
            <a:r>
              <a:rPr lang="ru-RU" sz="2000" dirty="0">
                <a:solidFill>
                  <a:schemeClr val="accent1">
                    <a:lumMod val="50000"/>
                  </a:schemeClr>
                </a:solidFill>
                <a:effectLst/>
                <a:latin typeface="Times New Roman" panose="02020603050405020304" pitchFamily="18" charset="0"/>
              </a:rPr>
              <a:t>.</a:t>
            </a:r>
            <a:endParaRPr lang="ru-RU" sz="2000" dirty="0"/>
          </a:p>
        </p:txBody>
      </p:sp>
    </p:spTree>
    <p:extLst>
      <p:ext uri="{BB962C8B-B14F-4D97-AF65-F5344CB8AC3E}">
        <p14:creationId xmlns:p14="http://schemas.microsoft.com/office/powerpoint/2010/main" val="251926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135560" y="-3000927"/>
            <a:ext cx="12962756" cy="838553"/>
          </a:xfrm>
        </p:spPr>
        <p:txBody>
          <a:bodyPr>
            <a:normAutofit/>
          </a:bodyPr>
          <a:lstStyle/>
          <a:p>
            <a:r>
              <a:rPr lang="ru-RU" sz="900" dirty="0">
                <a:solidFill>
                  <a:srgbClr val="C00000"/>
                </a:solidFill>
              </a:rPr>
              <a:t>Роли и ответственность</a:t>
            </a:r>
            <a:br>
              <a:rPr lang="ru-RU" sz="900" dirty="0">
                <a:solidFill>
                  <a:srgbClr val="C00000"/>
                </a:solidFill>
              </a:rPr>
            </a:br>
            <a:r>
              <a:rPr lang="en-US" sz="900" dirty="0">
                <a:solidFill>
                  <a:srgbClr val="C00000"/>
                </a:solidFill>
              </a:rPr>
              <a:t>ISO</a:t>
            </a:r>
            <a:r>
              <a:rPr lang="ru-RU" sz="900" dirty="0">
                <a:solidFill>
                  <a:srgbClr val="C00000"/>
                </a:solidFill>
              </a:rPr>
              <a:t> 37001, п.5.3.1</a:t>
            </a:r>
          </a:p>
        </p:txBody>
      </p:sp>
      <p:sp>
        <p:nvSpPr>
          <p:cNvPr id="5" name="Объект 2"/>
          <p:cNvSpPr>
            <a:spLocks noGrp="1"/>
          </p:cNvSpPr>
          <p:nvPr>
            <p:ph idx="1"/>
          </p:nvPr>
        </p:nvSpPr>
        <p:spPr>
          <a:xfrm>
            <a:off x="1019908" y="1124744"/>
            <a:ext cx="9882554" cy="4766102"/>
          </a:xfrm>
        </p:spPr>
        <p:txBody>
          <a:bodyPr>
            <a:noAutofit/>
          </a:bodyPr>
          <a:lstStyle/>
          <a:p>
            <a:pPr marL="0" indent="0">
              <a:buNone/>
            </a:pPr>
            <a:r>
              <a:rPr lang="ru-RU" sz="2000" dirty="0" err="1"/>
              <a:t>Жоғары</a:t>
            </a:r>
            <a:r>
              <a:rPr lang="ru-RU" sz="2000" dirty="0"/>
              <a:t> </a:t>
            </a:r>
            <a:r>
              <a:rPr lang="ru-RU" sz="2000" dirty="0" err="1"/>
              <a:t>басшылық</a:t>
            </a:r>
            <a:r>
              <a:rPr lang="ru-RU" sz="2000" dirty="0"/>
              <a:t> </a:t>
            </a:r>
            <a:r>
              <a:rPr lang="ru-RU" sz="2000" dirty="0" err="1"/>
              <a:t>тиісті</a:t>
            </a:r>
            <a:r>
              <a:rPr lang="ru-RU" sz="2000" dirty="0"/>
              <a:t> </a:t>
            </a:r>
            <a:r>
              <a:rPr lang="ru-RU" sz="2000" dirty="0" err="1"/>
              <a:t>рөлдер</a:t>
            </a:r>
            <a:r>
              <a:rPr lang="ru-RU" sz="2000" dirty="0"/>
              <a:t> </a:t>
            </a:r>
            <a:r>
              <a:rPr lang="ru-RU" sz="2000" dirty="0" err="1"/>
              <a:t>үшін</a:t>
            </a:r>
            <a:r>
              <a:rPr lang="ru-RU" sz="2000" dirty="0"/>
              <a:t> </a:t>
            </a:r>
            <a:r>
              <a:rPr lang="ru-RU" sz="2000" dirty="0" err="1"/>
              <a:t>жауапкершілік</a:t>
            </a:r>
            <a:r>
              <a:rPr lang="ru-RU" sz="2000" dirty="0"/>
              <a:t> пен </a:t>
            </a:r>
            <a:r>
              <a:rPr lang="ru-RU" sz="2000" dirty="0" err="1"/>
              <a:t>өкілеттіктердің</a:t>
            </a:r>
            <a:r>
              <a:rPr lang="ru-RU" sz="2000" dirty="0"/>
              <a:t> </a:t>
            </a:r>
            <a:r>
              <a:rPr lang="ru-RU" sz="2000" dirty="0" err="1"/>
              <a:t>ұйым</a:t>
            </a:r>
            <a:r>
              <a:rPr lang="ru-RU" sz="2000" dirty="0"/>
              <a:t> </a:t>
            </a:r>
            <a:r>
              <a:rPr lang="ru-RU" sz="2000" dirty="0" err="1"/>
              <a:t>ішіндегі</a:t>
            </a:r>
            <a:r>
              <a:rPr lang="ru-RU" sz="2000" dirty="0"/>
              <a:t> </a:t>
            </a:r>
            <a:r>
              <a:rPr lang="ru-RU" sz="2000" dirty="0" err="1"/>
              <a:t>барлық</a:t>
            </a:r>
            <a:r>
              <a:rPr lang="ru-RU" sz="2000" dirty="0"/>
              <a:t> </a:t>
            </a:r>
            <a:r>
              <a:rPr lang="ru-RU" sz="2000" dirty="0" err="1"/>
              <a:t>деңгейлерде</a:t>
            </a:r>
            <a:r>
              <a:rPr lang="ru-RU" sz="2000" dirty="0"/>
              <a:t> </a:t>
            </a:r>
            <a:r>
              <a:rPr lang="ru-RU" sz="2000" dirty="0" err="1"/>
              <a:t>белгіленіп</a:t>
            </a:r>
            <a:r>
              <a:rPr lang="ru-RU" sz="2000" dirty="0"/>
              <a:t>, </a:t>
            </a:r>
            <a:r>
              <a:rPr lang="ru-RU" sz="2000" dirty="0" err="1"/>
              <a:t>назарға</a:t>
            </a:r>
            <a:r>
              <a:rPr lang="ru-RU" sz="2000" dirty="0"/>
              <a:t> </a:t>
            </a:r>
            <a:r>
              <a:rPr lang="ru-RU" sz="2000" dirty="0" err="1"/>
              <a:t>жеткізілуін</a:t>
            </a:r>
            <a:r>
              <a:rPr lang="ru-RU" sz="2000" dirty="0"/>
              <a:t> </a:t>
            </a:r>
            <a:r>
              <a:rPr lang="ru-RU" sz="2000" dirty="0" err="1"/>
              <a:t>қамтамасыз</a:t>
            </a:r>
            <a:r>
              <a:rPr lang="ru-RU" sz="2000" dirty="0"/>
              <a:t> </a:t>
            </a:r>
            <a:r>
              <a:rPr lang="ru-RU" sz="2000" dirty="0" err="1"/>
              <a:t>етуге</a:t>
            </a:r>
            <a:r>
              <a:rPr lang="ru-RU" sz="2000" dirty="0"/>
              <a:t> </a:t>
            </a:r>
            <a:r>
              <a:rPr lang="ru-RU" sz="2000" dirty="0" err="1"/>
              <a:t>тиіс</a:t>
            </a:r>
            <a:r>
              <a:rPr lang="ru-RU" sz="2000" dirty="0"/>
              <a:t>.</a:t>
            </a:r>
          </a:p>
          <a:p>
            <a:pPr marL="0" indent="0">
              <a:buNone/>
            </a:pPr>
            <a:endParaRPr lang="ru-RU" sz="2000" dirty="0"/>
          </a:p>
          <a:p>
            <a:pPr marL="0" indent="0">
              <a:buNone/>
            </a:pPr>
            <a:r>
              <a:rPr lang="ru-RU" sz="800" dirty="0"/>
              <a:t> </a:t>
            </a:r>
            <a:r>
              <a:rPr lang="ru-RU" u="sng" dirty="0" err="1"/>
              <a:t>Талаптарды</a:t>
            </a:r>
            <a:r>
              <a:rPr lang="ru-RU" u="sng" dirty="0"/>
              <a:t> </a:t>
            </a:r>
            <a:r>
              <a:rPr lang="ru-RU" u="sng" dirty="0" err="1"/>
              <a:t>сәйкестендіру</a:t>
            </a:r>
            <a:endParaRPr lang="ru-RU" u="sng" dirty="0"/>
          </a:p>
          <a:p>
            <a:pPr marL="0" indent="0">
              <a:buNone/>
            </a:pPr>
            <a:r>
              <a:rPr lang="ru-RU" sz="2000" dirty="0"/>
              <a:t>Комплаенс </a:t>
            </a:r>
            <a:r>
              <a:rPr lang="ru-RU" sz="2000" dirty="0" err="1"/>
              <a:t>қызметінде</a:t>
            </a:r>
            <a:r>
              <a:rPr lang="ru-RU" sz="2000" dirty="0"/>
              <a:t> </a:t>
            </a:r>
            <a:r>
              <a:rPr lang="ru-RU" sz="2000" dirty="0" err="1"/>
              <a:t>келесі</a:t>
            </a:r>
            <a:r>
              <a:rPr lang="ru-RU" sz="2000" dirty="0"/>
              <a:t> </a:t>
            </a:r>
            <a:r>
              <a:rPr lang="ru-RU" sz="2000" dirty="0" err="1"/>
              <a:t>құзыреттіліктер</a:t>
            </a:r>
            <a:r>
              <a:rPr lang="ru-RU" sz="2000" dirty="0"/>
              <a:t> бар </a:t>
            </a:r>
            <a:r>
              <a:rPr lang="ru-RU" sz="2000" dirty="0" err="1"/>
              <a:t>адамдар</a:t>
            </a:r>
            <a:r>
              <a:rPr lang="ru-RU" sz="2000" dirty="0"/>
              <a:t> (</a:t>
            </a:r>
            <a:r>
              <a:rPr lang="ru-RU" sz="2000" dirty="0" err="1"/>
              <a:t>тұлғалар</a:t>
            </a:r>
            <a:r>
              <a:rPr lang="ru-RU" sz="2000" dirty="0"/>
              <a:t>) </a:t>
            </a:r>
            <a:r>
              <a:rPr lang="ru-RU" sz="2000" dirty="0" err="1"/>
              <a:t>жұмыс</a:t>
            </a:r>
            <a:r>
              <a:rPr lang="ru-RU" sz="2000" dirty="0"/>
              <a:t> </a:t>
            </a:r>
            <a:r>
              <a:rPr lang="ru-RU" sz="2000" dirty="0" err="1"/>
              <a:t>істеуі</a:t>
            </a:r>
            <a:r>
              <a:rPr lang="ru-RU" sz="2000" dirty="0"/>
              <a:t> </a:t>
            </a:r>
            <a:r>
              <a:rPr lang="ru-RU" sz="2000" dirty="0" err="1"/>
              <a:t>қажет</a:t>
            </a:r>
            <a:endParaRPr lang="ru-RU" sz="2000" dirty="0"/>
          </a:p>
          <a:p>
            <a:pPr marL="0" indent="0">
              <a:buNone/>
            </a:pPr>
            <a:r>
              <a:rPr lang="ru-RU" sz="2000" dirty="0"/>
              <a:t>- </a:t>
            </a:r>
            <a:r>
              <a:rPr lang="ru-RU" sz="2000" dirty="0" err="1"/>
              <a:t>Қажетті</a:t>
            </a:r>
            <a:r>
              <a:rPr lang="ru-RU" sz="2000" dirty="0"/>
              <a:t> </a:t>
            </a:r>
            <a:r>
              <a:rPr lang="ru-RU" sz="2000" dirty="0" err="1"/>
              <a:t>құзыреттілік</a:t>
            </a:r>
            <a:r>
              <a:rPr lang="ru-RU" sz="2000" dirty="0"/>
              <a:t>,</a:t>
            </a:r>
          </a:p>
          <a:p>
            <a:pPr marL="0" indent="0">
              <a:buNone/>
            </a:pPr>
            <a:r>
              <a:rPr lang="ru-RU" sz="2000" dirty="0"/>
              <a:t>- </a:t>
            </a:r>
            <a:r>
              <a:rPr lang="ru-RU" sz="2000" dirty="0" err="1"/>
              <a:t>Мәртебесі</a:t>
            </a:r>
            <a:r>
              <a:rPr lang="ru-RU" sz="2000" dirty="0"/>
              <a:t>,</a:t>
            </a:r>
          </a:p>
          <a:p>
            <a:pPr marL="0" indent="0">
              <a:buNone/>
            </a:pPr>
            <a:r>
              <a:rPr lang="ru-RU" sz="2000" dirty="0"/>
              <a:t>- </a:t>
            </a:r>
            <a:r>
              <a:rPr lang="ru-RU" sz="2000" dirty="0" err="1"/>
              <a:t>Өкілеттіктер</a:t>
            </a:r>
            <a:r>
              <a:rPr lang="ru-RU" sz="2000" dirty="0"/>
              <a:t> </a:t>
            </a:r>
            <a:r>
              <a:rPr lang="ru-RU" sz="2000" dirty="0" err="1"/>
              <a:t>және</a:t>
            </a:r>
            <a:endParaRPr lang="ru-RU" sz="2000" dirty="0"/>
          </a:p>
          <a:p>
            <a:pPr marL="0" indent="0">
              <a:buNone/>
            </a:pPr>
            <a:r>
              <a:rPr lang="ru-RU" sz="2000" dirty="0"/>
              <a:t>- </a:t>
            </a:r>
            <a:r>
              <a:rPr lang="ru-RU" sz="2000" dirty="0" err="1"/>
              <a:t>Тәуелсіздік</a:t>
            </a:r>
            <a:endParaRPr lang="ru-RU" sz="1100" dirty="0"/>
          </a:p>
          <a:p>
            <a:pPr marL="0" indent="0">
              <a:buNone/>
            </a:pPr>
            <a:endParaRPr lang="ru-RU" sz="1100" dirty="0"/>
          </a:p>
          <a:p>
            <a:pPr marL="0" indent="0">
              <a:buNone/>
            </a:pPr>
            <a:r>
              <a:rPr lang="ru-RU" sz="1100" dirty="0"/>
              <a:t>	</a:t>
            </a:r>
            <a:endParaRPr lang="ru-RU" sz="1800" dirty="0"/>
          </a:p>
        </p:txBody>
      </p:sp>
      <p:sp>
        <p:nvSpPr>
          <p:cNvPr id="6" name="Заголовок 1"/>
          <p:cNvSpPr txBox="1">
            <a:spLocks/>
          </p:cNvSpPr>
          <p:nvPr/>
        </p:nvSpPr>
        <p:spPr>
          <a:xfrm>
            <a:off x="2152650" y="365128"/>
            <a:ext cx="7886700" cy="471585"/>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ru-RU" b="1" dirty="0">
                <a:solidFill>
                  <a:srgbClr val="C00000"/>
                </a:solidFill>
              </a:rPr>
              <a:t>РӨЛДЕР МЕН ЖАУАПКЕРШІЛІК</a:t>
            </a:r>
          </a:p>
        </p:txBody>
      </p:sp>
    </p:spTree>
    <p:extLst>
      <p:ext uri="{BB962C8B-B14F-4D97-AF65-F5344CB8AC3E}">
        <p14:creationId xmlns:p14="http://schemas.microsoft.com/office/powerpoint/2010/main" val="3808552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4396" y="573055"/>
            <a:ext cx="10346480" cy="851691"/>
          </a:xfrm>
        </p:spPr>
        <p:txBody>
          <a:bodyPr>
            <a:normAutofit/>
          </a:bodyPr>
          <a:lstStyle/>
          <a:p>
            <a:r>
              <a:rPr lang="ru-RU" b="1" dirty="0" err="1">
                <a:solidFill>
                  <a:srgbClr val="C00000"/>
                </a:solidFill>
              </a:rPr>
              <a:t>Жоғары</a:t>
            </a:r>
            <a:r>
              <a:rPr lang="ru-RU" b="1" dirty="0">
                <a:solidFill>
                  <a:srgbClr val="C00000"/>
                </a:solidFill>
              </a:rPr>
              <a:t> </a:t>
            </a:r>
            <a:r>
              <a:rPr lang="ru-RU" b="1" dirty="0" err="1">
                <a:solidFill>
                  <a:srgbClr val="C00000"/>
                </a:solidFill>
              </a:rPr>
              <a:t>басшылықпен</a:t>
            </a:r>
            <a:r>
              <a:rPr lang="ru-RU" b="1" dirty="0">
                <a:solidFill>
                  <a:srgbClr val="C00000"/>
                </a:solidFill>
              </a:rPr>
              <a:t> </a:t>
            </a:r>
            <a:r>
              <a:rPr lang="ru-RU" b="1" dirty="0" err="1">
                <a:solidFill>
                  <a:srgbClr val="C00000"/>
                </a:solidFill>
              </a:rPr>
              <a:t>ақпарат</a:t>
            </a:r>
            <a:r>
              <a:rPr lang="ru-RU" b="1" dirty="0">
                <a:solidFill>
                  <a:srgbClr val="C00000"/>
                </a:solidFill>
              </a:rPr>
              <a:t> </a:t>
            </a:r>
            <a:r>
              <a:rPr lang="ru-RU" b="1" dirty="0" err="1">
                <a:solidFill>
                  <a:srgbClr val="C00000"/>
                </a:solidFill>
              </a:rPr>
              <a:t>алмасу</a:t>
            </a:r>
            <a:endParaRPr lang="ru-RU" b="1" dirty="0">
              <a:solidFill>
                <a:srgbClr val="C00000"/>
              </a:solidFill>
            </a:endParaRPr>
          </a:p>
        </p:txBody>
      </p:sp>
      <p:sp>
        <p:nvSpPr>
          <p:cNvPr id="3" name="Объект 2"/>
          <p:cNvSpPr>
            <a:spLocks noGrp="1"/>
          </p:cNvSpPr>
          <p:nvPr>
            <p:ph idx="1"/>
          </p:nvPr>
        </p:nvSpPr>
        <p:spPr>
          <a:xfrm>
            <a:off x="1090593" y="1725182"/>
            <a:ext cx="10335134" cy="4248327"/>
          </a:xfrm>
        </p:spPr>
        <p:txBody>
          <a:bodyPr>
            <a:normAutofit/>
          </a:bodyPr>
          <a:lstStyle/>
          <a:p>
            <a:r>
              <a:rPr lang="ru-RU" sz="2000" dirty="0" err="1"/>
              <a:t>Сыбайлас</a:t>
            </a:r>
            <a:r>
              <a:rPr lang="ru-RU" sz="2000" dirty="0"/>
              <a:t> </a:t>
            </a:r>
            <a:r>
              <a:rPr lang="ru-RU" sz="2000" dirty="0" err="1"/>
              <a:t>жемқорлыққа</a:t>
            </a:r>
            <a:r>
              <a:rPr lang="ru-RU" sz="2000" dirty="0"/>
              <a:t> </a:t>
            </a:r>
            <a:r>
              <a:rPr lang="ru-RU" sz="2000" dirty="0" err="1"/>
              <a:t>қарсы</a:t>
            </a:r>
            <a:r>
              <a:rPr lang="ru-RU" sz="2000" dirty="0"/>
              <a:t> </a:t>
            </a:r>
            <a:r>
              <a:rPr lang="ru-RU" sz="2000" dirty="0" err="1"/>
              <a:t>қызметтің</a:t>
            </a:r>
            <a:r>
              <a:rPr lang="ru-RU" sz="2000" dirty="0"/>
              <a:t> </a:t>
            </a:r>
            <a:r>
              <a:rPr lang="ru-RU" sz="2000" dirty="0" err="1"/>
              <a:t>негізгі</a:t>
            </a:r>
            <a:r>
              <a:rPr lang="ru-RU" sz="2000" dirty="0"/>
              <a:t> </a:t>
            </a:r>
            <a:r>
              <a:rPr lang="ru-RU" sz="2000" dirty="0" err="1"/>
              <a:t>жауапкершілігі</a:t>
            </a:r>
            <a:r>
              <a:rPr lang="ru-RU" sz="2000" dirty="0"/>
              <a:t> комплаенс </a:t>
            </a:r>
            <a:r>
              <a:rPr lang="ru-RU" sz="2000" dirty="0" err="1"/>
              <a:t>бақылау</a:t>
            </a:r>
            <a:r>
              <a:rPr lang="ru-RU" sz="2000" dirty="0"/>
              <a:t> </a:t>
            </a:r>
            <a:r>
              <a:rPr lang="ru-RU" sz="2000" dirty="0" err="1"/>
              <a:t>жүйесін</a:t>
            </a:r>
            <a:r>
              <a:rPr lang="ru-RU" sz="2000" dirty="0"/>
              <a:t> </a:t>
            </a:r>
            <a:r>
              <a:rPr lang="ru-RU" sz="2000" dirty="0" err="1"/>
              <a:t>әзірлеу</a:t>
            </a:r>
            <a:r>
              <a:rPr lang="ru-RU" sz="2000" dirty="0"/>
              <a:t> мен </a:t>
            </a:r>
            <a:r>
              <a:rPr lang="ru-RU" sz="2000" dirty="0" err="1"/>
              <a:t>енгізуді</a:t>
            </a:r>
            <a:r>
              <a:rPr lang="ru-RU" sz="2000" dirty="0"/>
              <a:t> </a:t>
            </a:r>
            <a:r>
              <a:rPr lang="ru-RU" sz="2000" dirty="0" err="1"/>
              <a:t>бақылауды</a:t>
            </a:r>
            <a:r>
              <a:rPr lang="ru-RU" sz="2000" dirty="0"/>
              <a:t> </a:t>
            </a:r>
            <a:r>
              <a:rPr lang="ru-RU" sz="2000" dirty="0" err="1"/>
              <a:t>жүзеге</a:t>
            </a:r>
            <a:r>
              <a:rPr lang="ru-RU" sz="2000" dirty="0"/>
              <a:t> </a:t>
            </a:r>
            <a:r>
              <a:rPr lang="ru-RU" sz="2000" dirty="0" err="1"/>
              <a:t>асыру</a:t>
            </a:r>
            <a:r>
              <a:rPr lang="ru-RU" sz="2000" dirty="0"/>
              <a:t> </a:t>
            </a:r>
            <a:r>
              <a:rPr lang="ru-RU" sz="2000" dirty="0" err="1"/>
              <a:t>болып</a:t>
            </a:r>
            <a:r>
              <a:rPr lang="ru-RU" sz="2000" dirty="0"/>
              <a:t> </a:t>
            </a:r>
            <a:r>
              <a:rPr lang="ru-RU" sz="2000" dirty="0" err="1"/>
              <a:t>табылады</a:t>
            </a:r>
            <a:endParaRPr lang="ru-RU" sz="2000" dirty="0"/>
          </a:p>
          <a:p>
            <a:r>
              <a:rPr lang="ru-RU" sz="2000" dirty="0" err="1"/>
              <a:t>Мұны</a:t>
            </a:r>
            <a:r>
              <a:rPr lang="ru-RU" sz="2000" dirty="0"/>
              <a:t> </a:t>
            </a:r>
            <a:r>
              <a:rPr lang="ru-RU" sz="2000" dirty="0" err="1"/>
              <a:t>ұйым</a:t>
            </a:r>
            <a:r>
              <a:rPr lang="ru-RU" sz="2000" dirty="0"/>
              <a:t> </a:t>
            </a:r>
            <a:r>
              <a:rPr lang="ru-RU" sz="2000" dirty="0" err="1"/>
              <a:t>басшысының</a:t>
            </a:r>
            <a:r>
              <a:rPr lang="ru-RU" sz="2000" dirty="0"/>
              <a:t> </a:t>
            </a:r>
            <a:r>
              <a:rPr lang="ru-RU" sz="2000" dirty="0" err="1"/>
              <a:t>сыбайлас</a:t>
            </a:r>
            <a:r>
              <a:rPr lang="ru-RU" sz="2000" dirty="0"/>
              <a:t> </a:t>
            </a:r>
            <a:r>
              <a:rPr lang="ru-RU" sz="2000" dirty="0" err="1"/>
              <a:t>жемқорлыққа</a:t>
            </a:r>
            <a:r>
              <a:rPr lang="ru-RU" sz="2000" dirty="0"/>
              <a:t> </a:t>
            </a:r>
            <a:r>
              <a:rPr lang="ru-RU" sz="2000" dirty="0" err="1"/>
              <a:t>қарсы</a:t>
            </a:r>
            <a:r>
              <a:rPr lang="ru-RU" sz="2000" dirty="0"/>
              <a:t> </a:t>
            </a:r>
            <a:r>
              <a:rPr lang="ru-RU" sz="2000" dirty="0" err="1"/>
              <a:t>іс</a:t>
            </a:r>
            <a:r>
              <a:rPr lang="ru-RU" sz="2000" dirty="0"/>
              <a:t> </a:t>
            </a:r>
            <a:r>
              <a:rPr lang="ru-RU" sz="2000" dirty="0" err="1"/>
              <a:t>қимыл</a:t>
            </a:r>
            <a:r>
              <a:rPr lang="ru-RU" sz="2000" dirty="0"/>
              <a:t> </a:t>
            </a:r>
            <a:r>
              <a:rPr lang="ru-RU" sz="2000" dirty="0" err="1"/>
              <a:t>саласындағы</a:t>
            </a:r>
            <a:r>
              <a:rPr lang="ru-RU" sz="2000" dirty="0"/>
              <a:t> </a:t>
            </a:r>
            <a:r>
              <a:rPr lang="ru-RU" sz="2000" dirty="0" err="1"/>
              <a:t>қызметі</a:t>
            </a:r>
            <a:r>
              <a:rPr lang="ru-RU" sz="2000" dirty="0"/>
              <a:t> </a:t>
            </a:r>
            <a:r>
              <a:rPr lang="ru-RU" sz="2000" dirty="0" err="1"/>
              <a:t>және</a:t>
            </a:r>
            <a:r>
              <a:rPr lang="ru-RU" sz="2000" dirty="0"/>
              <a:t> осы </a:t>
            </a:r>
            <a:r>
              <a:rPr lang="ru-RU" sz="2000" dirty="0" err="1"/>
              <a:t>саладағы</a:t>
            </a:r>
            <a:r>
              <a:rPr lang="ru-RU" sz="2000" dirty="0"/>
              <a:t> </a:t>
            </a:r>
            <a:r>
              <a:rPr lang="ru-RU" sz="2000" dirty="0" err="1"/>
              <a:t>қолданыстағы</a:t>
            </a:r>
            <a:r>
              <a:rPr lang="ru-RU" sz="2000" dirty="0"/>
              <a:t> </a:t>
            </a:r>
            <a:r>
              <a:rPr lang="ru-RU" sz="2000" dirty="0" err="1"/>
              <a:t>заңнамаға</a:t>
            </a:r>
            <a:r>
              <a:rPr lang="ru-RU" sz="2000" dirty="0"/>
              <a:t> </a:t>
            </a:r>
            <a:r>
              <a:rPr lang="ru-RU" sz="2000" dirty="0" err="1"/>
              <a:t>сәйкестігін</a:t>
            </a:r>
            <a:r>
              <a:rPr lang="ru-RU" sz="2000" dirty="0"/>
              <a:t> </a:t>
            </a:r>
            <a:r>
              <a:rPr lang="ru-RU" sz="2000" dirty="0" err="1"/>
              <a:t>қамтамасыз</a:t>
            </a:r>
            <a:r>
              <a:rPr lang="ru-RU" sz="2000" dirty="0"/>
              <a:t> </a:t>
            </a:r>
            <a:r>
              <a:rPr lang="ru-RU" sz="2000" dirty="0" err="1"/>
              <a:t>ету</a:t>
            </a:r>
            <a:r>
              <a:rPr lang="ru-RU" sz="2000" dirty="0"/>
              <a:t> </a:t>
            </a:r>
            <a:r>
              <a:rPr lang="ru-RU" sz="2000" dirty="0" err="1"/>
              <a:t>үшін</a:t>
            </a:r>
            <a:r>
              <a:rPr lang="ru-RU" sz="2000" dirty="0"/>
              <a:t> </a:t>
            </a:r>
            <a:r>
              <a:rPr lang="ru-RU" sz="2000" dirty="0" err="1"/>
              <a:t>тікелей</a:t>
            </a:r>
            <a:r>
              <a:rPr lang="ru-RU" sz="2000" dirty="0"/>
              <a:t> </a:t>
            </a:r>
            <a:r>
              <a:rPr lang="ru-RU" sz="2000" dirty="0" err="1"/>
              <a:t>жауапкершілікпен</a:t>
            </a:r>
            <a:r>
              <a:rPr lang="ru-RU" sz="2000" dirty="0"/>
              <a:t> </a:t>
            </a:r>
            <a:r>
              <a:rPr lang="ru-RU" sz="2000" dirty="0" err="1"/>
              <a:t>шатастыруға</a:t>
            </a:r>
            <a:r>
              <a:rPr lang="ru-RU" sz="2000" dirty="0"/>
              <a:t> </a:t>
            </a:r>
            <a:r>
              <a:rPr lang="ru-RU" sz="2000" dirty="0" err="1"/>
              <a:t>болмайды</a:t>
            </a:r>
            <a:endParaRPr lang="ru-RU" sz="2000" dirty="0"/>
          </a:p>
          <a:p>
            <a:r>
              <a:rPr lang="ru-RU" sz="2000" dirty="0" err="1"/>
              <a:t>Әрбір</a:t>
            </a:r>
            <a:r>
              <a:rPr lang="ru-RU" sz="2000" dirty="0"/>
              <a:t> </a:t>
            </a:r>
            <a:r>
              <a:rPr lang="ru-RU" sz="2000" dirty="0" err="1"/>
              <a:t>қызметкер</a:t>
            </a:r>
            <a:r>
              <a:rPr lang="ru-RU" sz="2000" dirty="0"/>
              <a:t> </a:t>
            </a:r>
            <a:r>
              <a:rPr lang="ru-RU" sz="2000" dirty="0" err="1"/>
              <a:t>ұйымның</a:t>
            </a:r>
            <a:r>
              <a:rPr lang="ru-RU" sz="2000" dirty="0"/>
              <a:t> </a:t>
            </a:r>
            <a:r>
              <a:rPr lang="ru-RU" sz="2000" dirty="0" err="1"/>
              <a:t>және</a:t>
            </a:r>
            <a:r>
              <a:rPr lang="ru-RU" sz="2000" dirty="0"/>
              <a:t> </a:t>
            </a:r>
            <a:r>
              <a:rPr lang="ru-RU" sz="2000" dirty="0" err="1"/>
              <a:t>заңнаманың</a:t>
            </a:r>
            <a:r>
              <a:rPr lang="ru-RU" sz="2000" dirty="0"/>
              <a:t> </a:t>
            </a:r>
            <a:r>
              <a:rPr lang="ru-RU" sz="2000" dirty="0" err="1"/>
              <a:t>парақорлыққа</a:t>
            </a:r>
            <a:r>
              <a:rPr lang="ru-RU" sz="2000" dirty="0"/>
              <a:t> </a:t>
            </a:r>
            <a:r>
              <a:rPr lang="ru-RU" sz="2000" dirty="0" err="1"/>
              <a:t>қарсы</a:t>
            </a:r>
            <a:r>
              <a:rPr lang="ru-RU" sz="2000" dirty="0"/>
              <a:t> </a:t>
            </a:r>
            <a:r>
              <a:rPr lang="ru-RU" sz="2000" dirty="0" err="1"/>
              <a:t>іс-қимыл</a:t>
            </a:r>
            <a:r>
              <a:rPr lang="ru-RU" sz="2000" dirty="0"/>
              <a:t> </a:t>
            </a:r>
            <a:r>
              <a:rPr lang="ru-RU" sz="2000" dirty="0" err="1"/>
              <a:t>саласындағы</a:t>
            </a:r>
            <a:r>
              <a:rPr lang="ru-RU" sz="2000" dirty="0"/>
              <a:t> комплаенс </a:t>
            </a:r>
            <a:r>
              <a:rPr lang="ru-RU" sz="2000" dirty="0" err="1"/>
              <a:t>бақылау</a:t>
            </a:r>
            <a:r>
              <a:rPr lang="ru-RU" sz="2000" dirty="0"/>
              <a:t> </a:t>
            </a:r>
            <a:r>
              <a:rPr lang="ru-RU" sz="2000" dirty="0" err="1"/>
              <a:t>жүйесінің</a:t>
            </a:r>
            <a:r>
              <a:rPr lang="ru-RU" sz="2000" dirty="0"/>
              <a:t> </a:t>
            </a:r>
            <a:r>
              <a:rPr lang="ru-RU" sz="2000" dirty="0" err="1"/>
              <a:t>талаптарын</a:t>
            </a:r>
            <a:r>
              <a:rPr lang="ru-RU" sz="2000" dirty="0"/>
              <a:t> </a:t>
            </a:r>
            <a:r>
              <a:rPr lang="ru-RU" sz="2000" dirty="0" err="1"/>
              <a:t>орындауды</a:t>
            </a:r>
            <a:r>
              <a:rPr lang="ru-RU" sz="2000" dirty="0"/>
              <a:t> </a:t>
            </a:r>
            <a:r>
              <a:rPr lang="ru-RU" sz="2000" dirty="0" err="1"/>
              <a:t>қоса</a:t>
            </a:r>
            <a:r>
              <a:rPr lang="ru-RU" sz="2000" dirty="0"/>
              <a:t> </a:t>
            </a:r>
            <a:r>
              <a:rPr lang="ru-RU" sz="2000" dirty="0" err="1"/>
              <a:t>алғанда</a:t>
            </a:r>
            <a:r>
              <a:rPr lang="ru-RU" sz="2000" dirty="0"/>
              <a:t>, </a:t>
            </a:r>
            <a:r>
              <a:rPr lang="ru-RU" sz="2000" dirty="0" err="1"/>
              <a:t>этикалық</a:t>
            </a:r>
            <a:r>
              <a:rPr lang="ru-RU" sz="2000" dirty="0"/>
              <a:t> </a:t>
            </a:r>
            <a:r>
              <a:rPr lang="ru-RU" sz="2000" dirty="0" err="1"/>
              <a:t>және</a:t>
            </a:r>
            <a:r>
              <a:rPr lang="ru-RU" sz="2000" dirty="0"/>
              <a:t> </a:t>
            </a:r>
            <a:r>
              <a:rPr lang="ru-RU" sz="2000" dirty="0" err="1"/>
              <a:t>өзге</a:t>
            </a:r>
            <a:r>
              <a:rPr lang="ru-RU" sz="2000" dirty="0"/>
              <a:t> де </a:t>
            </a:r>
            <a:r>
              <a:rPr lang="ru-RU" sz="2000" dirty="0" err="1"/>
              <a:t>ережелерді</a:t>
            </a:r>
            <a:r>
              <a:rPr lang="ru-RU" sz="2000" dirty="0"/>
              <a:t> </a:t>
            </a:r>
            <a:r>
              <a:rPr lang="ru-RU" sz="2000" dirty="0" err="1"/>
              <a:t>сақтауға</a:t>
            </a:r>
            <a:r>
              <a:rPr lang="ru-RU" sz="2000" dirty="0"/>
              <a:t> </a:t>
            </a:r>
            <a:r>
              <a:rPr lang="ru-RU" sz="2000" dirty="0" err="1"/>
              <a:t>дербес</a:t>
            </a:r>
            <a:r>
              <a:rPr lang="ru-RU" sz="2000" dirty="0"/>
              <a:t> </a:t>
            </a:r>
            <a:r>
              <a:rPr lang="ru-RU" sz="2000" dirty="0" err="1"/>
              <a:t>жауапты</a:t>
            </a:r>
            <a:r>
              <a:rPr lang="ru-RU" sz="2000" dirty="0"/>
              <a:t> </a:t>
            </a:r>
            <a:r>
              <a:rPr lang="ru-RU" sz="2000" dirty="0" err="1"/>
              <a:t>болады</a:t>
            </a:r>
            <a:endParaRPr lang="ru-RU" sz="2000" dirty="0"/>
          </a:p>
          <a:p>
            <a:r>
              <a:rPr lang="ru-RU" sz="2000" dirty="0" err="1"/>
              <a:t>Ең</a:t>
            </a:r>
            <a:r>
              <a:rPr lang="ru-RU" sz="2000" dirty="0"/>
              <a:t> </a:t>
            </a:r>
            <a:r>
              <a:rPr lang="ru-RU" sz="2000" dirty="0" err="1"/>
              <a:t>бастысы</a:t>
            </a:r>
            <a:r>
              <a:rPr lang="ru-RU" sz="2000" dirty="0"/>
              <a:t>, </a:t>
            </a:r>
            <a:r>
              <a:rPr lang="ru-RU" sz="2000" dirty="0" err="1"/>
              <a:t>көшбасшылық</a:t>
            </a:r>
            <a:r>
              <a:rPr lang="ru-RU" sz="2000" dirty="0"/>
              <a:t> </a:t>
            </a:r>
            <a:r>
              <a:rPr lang="ru-RU" sz="2000" dirty="0" err="1"/>
              <a:t>ұйымның</a:t>
            </a:r>
            <a:r>
              <a:rPr lang="ru-RU" sz="2000" dirty="0"/>
              <a:t> </a:t>
            </a:r>
            <a:r>
              <a:rPr lang="ru-RU" sz="2000" dirty="0" err="1"/>
              <a:t>өзі</a:t>
            </a:r>
            <a:r>
              <a:rPr lang="ru-RU" sz="2000" dirty="0"/>
              <a:t> </a:t>
            </a:r>
            <a:r>
              <a:rPr lang="ru-RU" sz="2000" dirty="0" err="1"/>
              <a:t>жауапты</a:t>
            </a:r>
            <a:r>
              <a:rPr lang="ru-RU" sz="2000" dirty="0"/>
              <a:t> </a:t>
            </a:r>
            <a:r>
              <a:rPr lang="ru-RU" sz="2000" dirty="0" err="1"/>
              <a:t>болатын</a:t>
            </a:r>
            <a:r>
              <a:rPr lang="ru-RU" sz="2000" dirty="0"/>
              <a:t> </a:t>
            </a:r>
            <a:r>
              <a:rPr lang="ru-RU" sz="2000" dirty="0" err="1"/>
              <a:t>бөліктерінде</a:t>
            </a:r>
            <a:r>
              <a:rPr lang="ru-RU" sz="2000" dirty="0"/>
              <a:t> </a:t>
            </a:r>
            <a:r>
              <a:rPr lang="ru-RU" sz="2000" dirty="0" err="1"/>
              <a:t>сәйкестікке</a:t>
            </a:r>
            <a:r>
              <a:rPr lang="ru-RU" sz="2000" dirty="0"/>
              <a:t> </a:t>
            </a:r>
            <a:r>
              <a:rPr lang="ru-RU" sz="2000" dirty="0" err="1"/>
              <a:t>қол</a:t>
            </a:r>
            <a:r>
              <a:rPr lang="ru-RU" sz="2000" dirty="0"/>
              <a:t> </a:t>
            </a:r>
            <a:r>
              <a:rPr lang="ru-RU" sz="2000" dirty="0" err="1"/>
              <a:t>жеткізуде</a:t>
            </a:r>
            <a:r>
              <a:rPr lang="ru-RU" sz="2000" dirty="0"/>
              <a:t> </a:t>
            </a:r>
            <a:r>
              <a:rPr lang="ru-RU" sz="2000" dirty="0" err="1"/>
              <a:t>жетекші</a:t>
            </a:r>
            <a:r>
              <a:rPr lang="ru-RU" sz="2000" dirty="0"/>
              <a:t> </a:t>
            </a:r>
            <a:r>
              <a:rPr lang="ru-RU" sz="2000" dirty="0" err="1"/>
              <a:t>рөл</a:t>
            </a:r>
            <a:r>
              <a:rPr lang="ru-RU" sz="2000" dirty="0"/>
              <a:t> </a:t>
            </a:r>
            <a:r>
              <a:rPr lang="ru-RU" sz="2000" dirty="0" err="1"/>
              <a:t>атқарады</a:t>
            </a:r>
            <a:endParaRPr lang="ru-RU" sz="2000" dirty="0"/>
          </a:p>
        </p:txBody>
      </p:sp>
    </p:spTree>
    <p:extLst>
      <p:ext uri="{BB962C8B-B14F-4D97-AF65-F5344CB8AC3E}">
        <p14:creationId xmlns:p14="http://schemas.microsoft.com/office/powerpoint/2010/main" val="223110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Заголовок 1">
            <a:extLst>
              <a:ext uri="{FF2B5EF4-FFF2-40B4-BE49-F238E27FC236}">
                <a16:creationId xmlns:a16="http://schemas.microsoft.com/office/drawing/2014/main" id="{3AE280A0-459C-6C4A-0613-C4E7D547822B}"/>
              </a:ext>
            </a:extLst>
          </p:cNvPr>
          <p:cNvSpPr>
            <a:spLocks noGrp="1"/>
          </p:cNvSpPr>
          <p:nvPr>
            <p:ph type="title"/>
          </p:nvPr>
        </p:nvSpPr>
        <p:spPr>
          <a:xfrm>
            <a:off x="1036685" y="1152144"/>
            <a:ext cx="3794760" cy="3072393"/>
          </a:xfrm>
        </p:spPr>
        <p:txBody>
          <a:bodyPr vert="horz" lIns="91440" tIns="45720" rIns="91440" bIns="45720" rtlCol="0" anchor="b">
            <a:normAutofit/>
          </a:bodyPr>
          <a:lstStyle/>
          <a:p>
            <a:r>
              <a:rPr lang="en-US" sz="2200" b="0" i="0" kern="1200" dirty="0">
                <a:solidFill>
                  <a:schemeClr val="tx1"/>
                </a:solidFill>
                <a:effectLst/>
                <a:latin typeface="+mj-lt"/>
                <a:ea typeface="+mj-ea"/>
                <a:cs typeface="+mj-cs"/>
              </a:rPr>
              <a:t>Ethisphere </a:t>
            </a:r>
            <a:r>
              <a:rPr lang="kk-KZ" sz="2200" b="0" i="0" kern="1200" dirty="0">
                <a:solidFill>
                  <a:schemeClr val="tx1"/>
                </a:solidFill>
                <a:effectLst/>
                <a:latin typeface="+mj-lt"/>
                <a:ea typeface="+mj-ea"/>
                <a:cs typeface="+mj-cs"/>
              </a:rPr>
              <a:t>институтының зерттеулеріне сәйкес, әлемдегі ең этикалық компаниялар тарихи түрде бәсекелестерінен қаржылық жағынан озып, </a:t>
            </a:r>
            <a:r>
              <a:rPr lang="kk-KZ" sz="2200" b="0" i="0" kern="1200" dirty="0" err="1">
                <a:solidFill>
                  <a:schemeClr val="tx1"/>
                </a:solidFill>
                <a:effectLst/>
                <a:latin typeface="+mj-lt"/>
                <a:ea typeface="+mj-ea"/>
                <a:cs typeface="+mj-cs"/>
              </a:rPr>
              <a:t>комплаенс</a:t>
            </a:r>
            <a:r>
              <a:rPr lang="kk-KZ" sz="2200" b="0" i="0" kern="1200" dirty="0">
                <a:solidFill>
                  <a:schemeClr val="tx1"/>
                </a:solidFill>
                <a:effectLst/>
                <a:latin typeface="+mj-lt"/>
                <a:ea typeface="+mj-ea"/>
                <a:cs typeface="+mj-cs"/>
              </a:rPr>
              <a:t> шараларын енгізгені үшін </a:t>
            </a:r>
            <a:r>
              <a:rPr lang="kk-KZ" sz="2200" dirty="0"/>
              <a:t>сәтті нәтиже</a:t>
            </a:r>
            <a:r>
              <a:rPr lang="en-US" sz="2200" b="0" i="0" kern="1200" dirty="0">
                <a:solidFill>
                  <a:schemeClr val="tx1"/>
                </a:solidFill>
                <a:effectLst/>
                <a:latin typeface="+mj-lt"/>
                <a:ea typeface="+mj-ea"/>
                <a:cs typeface="+mj-cs"/>
              </a:rPr>
              <a:t> </a:t>
            </a:r>
            <a:r>
              <a:rPr lang="kk-KZ" sz="2200" b="0" i="0" kern="1200" dirty="0">
                <a:solidFill>
                  <a:schemeClr val="tx1"/>
                </a:solidFill>
                <a:effectLst/>
                <a:latin typeface="+mj-lt"/>
                <a:ea typeface="+mj-ea"/>
                <a:cs typeface="+mj-cs"/>
              </a:rPr>
              <a:t>көрсетеді</a:t>
            </a:r>
            <a:endParaRPr lang="en-US" sz="2200" kern="1200" dirty="0">
              <a:solidFill>
                <a:schemeClr val="tx1"/>
              </a:solidFill>
              <a:latin typeface="+mj-lt"/>
              <a:ea typeface="+mj-ea"/>
              <a:cs typeface="+mj-cs"/>
            </a:endParaRPr>
          </a:p>
        </p:txBody>
      </p:sp>
      <p:grpSp>
        <p:nvGrpSpPr>
          <p:cNvPr id="47" name="Group 46">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8"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Рисунок 6">
            <a:extLst>
              <a:ext uri="{FF2B5EF4-FFF2-40B4-BE49-F238E27FC236}">
                <a16:creationId xmlns:a16="http://schemas.microsoft.com/office/drawing/2014/main" id="{85ABC25F-6D8C-1BDD-DBFA-2EE09681129C}"/>
              </a:ext>
            </a:extLst>
          </p:cNvPr>
          <p:cNvPicPr>
            <a:picLocks noChangeAspect="1"/>
          </p:cNvPicPr>
          <p:nvPr/>
        </p:nvPicPr>
        <p:blipFill>
          <a:blip r:embed="rId2"/>
          <a:stretch>
            <a:fillRect/>
          </a:stretch>
        </p:blipFill>
        <p:spPr>
          <a:xfrm>
            <a:off x="5059680" y="1229460"/>
            <a:ext cx="6752705" cy="4085386"/>
          </a:xfrm>
          <a:prstGeom prst="rect">
            <a:avLst/>
          </a:prstGeom>
        </p:spPr>
      </p:pic>
      <p:sp>
        <p:nvSpPr>
          <p:cNvPr id="68" name="TextBox 67">
            <a:extLst>
              <a:ext uri="{FF2B5EF4-FFF2-40B4-BE49-F238E27FC236}">
                <a16:creationId xmlns:a16="http://schemas.microsoft.com/office/drawing/2014/main" id="{517645BE-979A-C366-F365-498B3131D104}"/>
              </a:ext>
            </a:extLst>
          </p:cNvPr>
          <p:cNvSpPr txBox="1"/>
          <p:nvPr/>
        </p:nvSpPr>
        <p:spPr>
          <a:xfrm>
            <a:off x="5632513" y="5797121"/>
            <a:ext cx="6096000" cy="276999"/>
          </a:xfrm>
          <a:prstGeom prst="rect">
            <a:avLst/>
          </a:prstGeom>
          <a:noFill/>
        </p:spPr>
        <p:txBody>
          <a:bodyPr wrap="square">
            <a:spAutoFit/>
          </a:bodyPr>
          <a:lstStyle/>
          <a:p>
            <a:r>
              <a:rPr lang="ru-RU" sz="1200" dirty="0"/>
              <a:t>https://telegra.ph/file/f6aa336e90c148f089696.jpg</a:t>
            </a:r>
          </a:p>
        </p:txBody>
      </p:sp>
    </p:spTree>
    <p:extLst>
      <p:ext uri="{BB962C8B-B14F-4D97-AF65-F5344CB8AC3E}">
        <p14:creationId xmlns:p14="http://schemas.microsoft.com/office/powerpoint/2010/main" val="250915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0036" y="1244043"/>
            <a:ext cx="6845183" cy="4247317"/>
          </a:xfrm>
          <a:prstGeom prst="rect">
            <a:avLst/>
          </a:prstGeom>
        </p:spPr>
        <p:txBody>
          <a:bodyPr wrap="square">
            <a:spAutoFit/>
          </a:bodyPr>
          <a:lstStyle/>
          <a:p>
            <a:r>
              <a:rPr lang="ru-RU" dirty="0">
                <a:solidFill>
                  <a:srgbClr val="002060"/>
                </a:solidFill>
                <a:latin typeface="Roboto"/>
              </a:rPr>
              <a:t>Комплаенс </a:t>
            </a:r>
            <a:r>
              <a:rPr lang="ru-RU" dirty="0" err="1">
                <a:solidFill>
                  <a:srgbClr val="002060"/>
                </a:solidFill>
                <a:latin typeface="Roboto"/>
              </a:rPr>
              <a:t>мамандарының</a:t>
            </a:r>
            <a:r>
              <a:rPr lang="ru-RU" dirty="0">
                <a:solidFill>
                  <a:srgbClr val="002060"/>
                </a:solidFill>
                <a:latin typeface="Roboto"/>
              </a:rPr>
              <a:t> 49%-ы </a:t>
            </a:r>
            <a:r>
              <a:rPr lang="ru-RU" dirty="0" err="1">
                <a:solidFill>
                  <a:srgbClr val="002060"/>
                </a:solidFill>
                <a:latin typeface="Roboto"/>
              </a:rPr>
              <a:t>аптасына</a:t>
            </a:r>
            <a:r>
              <a:rPr lang="ru-RU" dirty="0">
                <a:solidFill>
                  <a:srgbClr val="002060"/>
                </a:solidFill>
                <a:latin typeface="Roboto"/>
              </a:rPr>
              <a:t> 41 - </a:t>
            </a:r>
            <a:r>
              <a:rPr lang="ru-RU" dirty="0" err="1">
                <a:solidFill>
                  <a:srgbClr val="002060"/>
                </a:solidFill>
                <a:latin typeface="Roboto"/>
              </a:rPr>
              <a:t>ден</a:t>
            </a:r>
            <a:r>
              <a:rPr lang="ru-RU" dirty="0">
                <a:solidFill>
                  <a:srgbClr val="002060"/>
                </a:solidFill>
                <a:latin typeface="Roboto"/>
              </a:rPr>
              <a:t> 50 </a:t>
            </a:r>
            <a:r>
              <a:rPr lang="ru-RU" dirty="0" err="1">
                <a:solidFill>
                  <a:srgbClr val="002060"/>
                </a:solidFill>
                <a:latin typeface="Roboto"/>
              </a:rPr>
              <a:t>сағатқа</a:t>
            </a:r>
            <a:r>
              <a:rPr lang="ru-RU" dirty="0">
                <a:solidFill>
                  <a:srgbClr val="002060"/>
                </a:solidFill>
                <a:latin typeface="Roboto"/>
              </a:rPr>
              <a:t> </a:t>
            </a:r>
            <a:r>
              <a:rPr lang="ru-RU" dirty="0" err="1">
                <a:solidFill>
                  <a:srgbClr val="002060"/>
                </a:solidFill>
                <a:latin typeface="Roboto"/>
              </a:rPr>
              <a:t>дейін</a:t>
            </a:r>
            <a:r>
              <a:rPr lang="ru-RU" dirty="0">
                <a:solidFill>
                  <a:srgbClr val="002060"/>
                </a:solidFill>
                <a:latin typeface="Roboto"/>
              </a:rPr>
              <a:t>, ал 29% - ы 50 </a:t>
            </a:r>
            <a:r>
              <a:rPr lang="ru-RU" dirty="0" err="1">
                <a:solidFill>
                  <a:srgbClr val="002060"/>
                </a:solidFill>
                <a:latin typeface="Roboto"/>
              </a:rPr>
              <a:t>немесе</a:t>
            </a:r>
            <a:r>
              <a:rPr lang="ru-RU" dirty="0">
                <a:solidFill>
                  <a:srgbClr val="002060"/>
                </a:solidFill>
                <a:latin typeface="Roboto"/>
              </a:rPr>
              <a:t> </a:t>
            </a:r>
            <a:r>
              <a:rPr lang="ru-RU" dirty="0" err="1">
                <a:solidFill>
                  <a:srgbClr val="002060"/>
                </a:solidFill>
                <a:latin typeface="Roboto"/>
              </a:rPr>
              <a:t>одан</a:t>
            </a:r>
            <a:r>
              <a:rPr lang="ru-RU" dirty="0">
                <a:solidFill>
                  <a:srgbClr val="002060"/>
                </a:solidFill>
                <a:latin typeface="Roboto"/>
              </a:rPr>
              <a:t> да </a:t>
            </a:r>
            <a:r>
              <a:rPr lang="ru-RU" dirty="0" err="1">
                <a:solidFill>
                  <a:srgbClr val="002060"/>
                </a:solidFill>
                <a:latin typeface="Roboto"/>
              </a:rPr>
              <a:t>көп</a:t>
            </a:r>
            <a:r>
              <a:rPr lang="ru-RU" dirty="0">
                <a:solidFill>
                  <a:srgbClr val="002060"/>
                </a:solidFill>
                <a:latin typeface="Roboto"/>
              </a:rPr>
              <a:t> </a:t>
            </a:r>
            <a:r>
              <a:rPr lang="ru-RU" dirty="0" err="1">
                <a:solidFill>
                  <a:srgbClr val="002060"/>
                </a:solidFill>
                <a:latin typeface="Roboto"/>
              </a:rPr>
              <a:t>сағат</a:t>
            </a:r>
            <a:r>
              <a:rPr lang="ru-RU" dirty="0">
                <a:solidFill>
                  <a:srgbClr val="002060"/>
                </a:solidFill>
                <a:latin typeface="Roboto"/>
              </a:rPr>
              <a:t>, </a:t>
            </a:r>
            <a:r>
              <a:rPr lang="ru-RU" dirty="0" err="1">
                <a:solidFill>
                  <a:srgbClr val="002060"/>
                </a:solidFill>
                <a:latin typeface="Roboto"/>
              </a:rPr>
              <a:t>барлығы</a:t>
            </a:r>
            <a:r>
              <a:rPr lang="ru-RU" dirty="0">
                <a:solidFill>
                  <a:srgbClr val="002060"/>
                </a:solidFill>
                <a:latin typeface="Roboto"/>
              </a:rPr>
              <a:t> 22% - ы 40 </a:t>
            </a:r>
            <a:r>
              <a:rPr lang="ru-RU" dirty="0" err="1">
                <a:solidFill>
                  <a:srgbClr val="002060"/>
                </a:solidFill>
                <a:latin typeface="Roboto"/>
              </a:rPr>
              <a:t>және</a:t>
            </a:r>
            <a:r>
              <a:rPr lang="ru-RU" dirty="0">
                <a:solidFill>
                  <a:srgbClr val="002060"/>
                </a:solidFill>
                <a:latin typeface="Roboto"/>
              </a:rPr>
              <a:t> </a:t>
            </a:r>
            <a:r>
              <a:rPr lang="ru-RU" dirty="0" err="1">
                <a:solidFill>
                  <a:srgbClr val="002060"/>
                </a:solidFill>
                <a:latin typeface="Roboto"/>
              </a:rPr>
              <a:t>одан</a:t>
            </a:r>
            <a:r>
              <a:rPr lang="ru-RU" dirty="0">
                <a:solidFill>
                  <a:srgbClr val="002060"/>
                </a:solidFill>
                <a:latin typeface="Roboto"/>
              </a:rPr>
              <a:t> аз </a:t>
            </a:r>
            <a:r>
              <a:rPr lang="ru-RU" dirty="0" err="1">
                <a:solidFill>
                  <a:srgbClr val="002060"/>
                </a:solidFill>
                <a:latin typeface="Roboto"/>
              </a:rPr>
              <a:t>сағат</a:t>
            </a:r>
            <a:r>
              <a:rPr lang="ru-RU" dirty="0">
                <a:solidFill>
                  <a:srgbClr val="002060"/>
                </a:solidFill>
                <a:latin typeface="Roboto"/>
              </a:rPr>
              <a:t> </a:t>
            </a:r>
            <a:r>
              <a:rPr lang="ru-RU" dirty="0" err="1">
                <a:solidFill>
                  <a:srgbClr val="002060"/>
                </a:solidFill>
                <a:latin typeface="Roboto"/>
              </a:rPr>
              <a:t>жұмыс</a:t>
            </a:r>
            <a:r>
              <a:rPr lang="ru-RU" dirty="0">
                <a:solidFill>
                  <a:srgbClr val="002060"/>
                </a:solidFill>
                <a:latin typeface="Roboto"/>
              </a:rPr>
              <a:t> </a:t>
            </a:r>
            <a:r>
              <a:rPr lang="ru-RU" dirty="0" err="1">
                <a:solidFill>
                  <a:srgbClr val="002060"/>
                </a:solidFill>
                <a:latin typeface="Roboto"/>
              </a:rPr>
              <a:t>істейді</a:t>
            </a:r>
            <a:r>
              <a:rPr lang="ru-RU" dirty="0">
                <a:solidFill>
                  <a:srgbClr val="002060"/>
                </a:solidFill>
                <a:latin typeface="Roboto"/>
              </a:rPr>
              <a:t>. </a:t>
            </a:r>
          </a:p>
          <a:p>
            <a:endParaRPr lang="ru-RU" dirty="0">
              <a:solidFill>
                <a:srgbClr val="002060"/>
              </a:solidFill>
              <a:latin typeface="Roboto"/>
            </a:endParaRPr>
          </a:p>
          <a:p>
            <a:r>
              <a:rPr lang="ru-RU" dirty="0">
                <a:solidFill>
                  <a:srgbClr val="002060"/>
                </a:solidFill>
                <a:latin typeface="Roboto"/>
              </a:rPr>
              <a:t>Комплаенс </a:t>
            </a:r>
            <a:r>
              <a:rPr lang="ru-RU" dirty="0" err="1">
                <a:solidFill>
                  <a:srgbClr val="002060"/>
                </a:solidFill>
                <a:latin typeface="Roboto"/>
              </a:rPr>
              <a:t>мамандары</a:t>
            </a:r>
            <a:r>
              <a:rPr lang="ru-RU" dirty="0">
                <a:solidFill>
                  <a:srgbClr val="002060"/>
                </a:solidFill>
                <a:latin typeface="Roboto"/>
              </a:rPr>
              <a:t> </a:t>
            </a:r>
            <a:r>
              <a:rPr lang="ru-RU" dirty="0" err="1">
                <a:solidFill>
                  <a:srgbClr val="002060"/>
                </a:solidFill>
                <a:latin typeface="Roboto"/>
              </a:rPr>
              <a:t>көп</a:t>
            </a:r>
            <a:r>
              <a:rPr lang="ru-RU" dirty="0">
                <a:solidFill>
                  <a:srgbClr val="002060"/>
                </a:solidFill>
                <a:latin typeface="Roboto"/>
              </a:rPr>
              <a:t> </a:t>
            </a:r>
            <a:r>
              <a:rPr lang="ru-RU" dirty="0" err="1">
                <a:solidFill>
                  <a:srgbClr val="002060"/>
                </a:solidFill>
                <a:latin typeface="Roboto"/>
              </a:rPr>
              <a:t>уақытты</a:t>
            </a:r>
            <a:r>
              <a:rPr lang="ru-RU" dirty="0">
                <a:solidFill>
                  <a:srgbClr val="002060"/>
                </a:solidFill>
                <a:latin typeface="Roboto"/>
              </a:rPr>
              <a:t> </a:t>
            </a:r>
            <a:r>
              <a:rPr lang="ru-RU" dirty="0" err="1">
                <a:solidFill>
                  <a:srgbClr val="002060"/>
                </a:solidFill>
                <a:latin typeface="Roboto"/>
              </a:rPr>
              <a:t>келесідей</a:t>
            </a:r>
            <a:r>
              <a:rPr lang="ru-RU" dirty="0">
                <a:solidFill>
                  <a:srgbClr val="002060"/>
                </a:solidFill>
                <a:latin typeface="Roboto"/>
              </a:rPr>
              <a:t> </a:t>
            </a:r>
            <a:r>
              <a:rPr lang="ru-RU" dirty="0" err="1">
                <a:solidFill>
                  <a:srgbClr val="002060"/>
                </a:solidFill>
                <a:latin typeface="Roboto"/>
              </a:rPr>
              <a:t>жұмсайды</a:t>
            </a:r>
            <a:r>
              <a:rPr lang="ru-RU" dirty="0">
                <a:solidFill>
                  <a:srgbClr val="002060"/>
                </a:solidFill>
                <a:latin typeface="Roboto"/>
              </a:rPr>
              <a:t>: </a:t>
            </a:r>
          </a:p>
          <a:p>
            <a:pPr marL="285750" indent="-285750">
              <a:buFont typeface="Arial" panose="020B0604020202020204" pitchFamily="34" charset="0"/>
              <a:buChar char="•"/>
            </a:pPr>
            <a:r>
              <a:rPr lang="ru-RU" dirty="0">
                <a:solidFill>
                  <a:srgbClr val="002060"/>
                </a:solidFill>
                <a:latin typeface="Roboto"/>
              </a:rPr>
              <a:t>70% - </a:t>
            </a:r>
            <a:r>
              <a:rPr lang="ru-RU" dirty="0" err="1">
                <a:solidFill>
                  <a:srgbClr val="002060"/>
                </a:solidFill>
                <a:latin typeface="Roboto"/>
              </a:rPr>
              <a:t>ішкі</a:t>
            </a:r>
            <a:r>
              <a:rPr lang="ru-RU" dirty="0">
                <a:solidFill>
                  <a:srgbClr val="002060"/>
                </a:solidFill>
                <a:latin typeface="Roboto"/>
              </a:rPr>
              <a:t> </a:t>
            </a:r>
            <a:r>
              <a:rPr lang="ru-RU" dirty="0" err="1">
                <a:solidFill>
                  <a:srgbClr val="002060"/>
                </a:solidFill>
                <a:latin typeface="Roboto"/>
              </a:rPr>
              <a:t>кездесулер</a:t>
            </a:r>
            <a:r>
              <a:rPr lang="ru-RU" dirty="0">
                <a:solidFill>
                  <a:srgbClr val="002060"/>
                </a:solidFill>
                <a:latin typeface="Roboto"/>
              </a:rPr>
              <a:t> </a:t>
            </a:r>
            <a:r>
              <a:rPr lang="ru-RU" dirty="0" err="1">
                <a:solidFill>
                  <a:srgbClr val="002060"/>
                </a:solidFill>
                <a:latin typeface="Roboto"/>
              </a:rPr>
              <a:t>және</a:t>
            </a:r>
            <a:r>
              <a:rPr lang="ru-RU" dirty="0">
                <a:solidFill>
                  <a:srgbClr val="002060"/>
                </a:solidFill>
                <a:latin typeface="Roboto"/>
              </a:rPr>
              <a:t> </a:t>
            </a:r>
            <a:r>
              <a:rPr lang="ru-RU" dirty="0" err="1">
                <a:solidFill>
                  <a:srgbClr val="002060"/>
                </a:solidFill>
                <a:latin typeface="Roboto"/>
              </a:rPr>
              <a:t>әкімшілік</a:t>
            </a:r>
            <a:r>
              <a:rPr lang="ru-RU" dirty="0">
                <a:solidFill>
                  <a:srgbClr val="002060"/>
                </a:solidFill>
                <a:latin typeface="Roboto"/>
              </a:rPr>
              <a:t> </a:t>
            </a:r>
            <a:r>
              <a:rPr lang="ru-RU" dirty="0" err="1">
                <a:solidFill>
                  <a:srgbClr val="002060"/>
                </a:solidFill>
                <a:latin typeface="Roboto"/>
              </a:rPr>
              <a:t>мәселелер</a:t>
            </a:r>
            <a:r>
              <a:rPr lang="ru-RU" dirty="0">
                <a:solidFill>
                  <a:srgbClr val="002060"/>
                </a:solidFill>
                <a:latin typeface="Roboto"/>
              </a:rPr>
              <a:t>; </a:t>
            </a:r>
          </a:p>
          <a:p>
            <a:pPr marL="285750" indent="-285750">
              <a:buFont typeface="Arial" panose="020B0604020202020204" pitchFamily="34" charset="0"/>
              <a:buChar char="•"/>
            </a:pPr>
            <a:r>
              <a:rPr lang="ru-RU" dirty="0">
                <a:solidFill>
                  <a:srgbClr val="002060"/>
                </a:solidFill>
                <a:latin typeface="Roboto"/>
              </a:rPr>
              <a:t>59% - </a:t>
            </a:r>
            <a:r>
              <a:rPr lang="ru-RU" dirty="0" err="1">
                <a:solidFill>
                  <a:srgbClr val="002060"/>
                </a:solidFill>
                <a:latin typeface="Roboto"/>
              </a:rPr>
              <a:t>деректерді</a:t>
            </a:r>
            <a:r>
              <a:rPr lang="ru-RU" dirty="0">
                <a:solidFill>
                  <a:srgbClr val="002060"/>
                </a:solidFill>
                <a:latin typeface="Roboto"/>
              </a:rPr>
              <a:t> </a:t>
            </a:r>
            <a:r>
              <a:rPr lang="ru-RU" dirty="0" err="1">
                <a:solidFill>
                  <a:srgbClr val="002060"/>
                </a:solidFill>
                <a:latin typeface="Roboto"/>
              </a:rPr>
              <a:t>талдау</a:t>
            </a:r>
            <a:r>
              <a:rPr lang="ru-RU" dirty="0">
                <a:solidFill>
                  <a:srgbClr val="002060"/>
                </a:solidFill>
                <a:latin typeface="Roboto"/>
              </a:rPr>
              <a:t>, </a:t>
            </a:r>
            <a:r>
              <a:rPr lang="ru-RU" dirty="0" err="1">
                <a:solidFill>
                  <a:srgbClr val="002060"/>
                </a:solidFill>
                <a:latin typeface="Roboto"/>
              </a:rPr>
              <a:t>контрагенттерді</a:t>
            </a:r>
            <a:r>
              <a:rPr lang="ru-RU" dirty="0">
                <a:solidFill>
                  <a:srgbClr val="002060"/>
                </a:solidFill>
                <a:latin typeface="Roboto"/>
              </a:rPr>
              <a:t> </a:t>
            </a:r>
            <a:r>
              <a:rPr lang="ru-RU" dirty="0" err="1">
                <a:solidFill>
                  <a:srgbClr val="002060"/>
                </a:solidFill>
                <a:latin typeface="Roboto"/>
              </a:rPr>
              <a:t>тексеру</a:t>
            </a:r>
            <a:r>
              <a:rPr lang="ru-RU" dirty="0">
                <a:solidFill>
                  <a:srgbClr val="002060"/>
                </a:solidFill>
                <a:latin typeface="Roboto"/>
              </a:rPr>
              <a:t>, </a:t>
            </a:r>
            <a:r>
              <a:rPr lang="ru-RU" dirty="0" err="1">
                <a:solidFill>
                  <a:srgbClr val="002060"/>
                </a:solidFill>
                <a:latin typeface="Roboto"/>
              </a:rPr>
              <a:t>тәуекелдерді</a:t>
            </a:r>
            <a:r>
              <a:rPr lang="ru-RU" dirty="0">
                <a:solidFill>
                  <a:srgbClr val="002060"/>
                </a:solidFill>
                <a:latin typeface="Roboto"/>
              </a:rPr>
              <a:t> </a:t>
            </a:r>
            <a:r>
              <a:rPr lang="ru-RU" dirty="0" err="1">
                <a:solidFill>
                  <a:srgbClr val="002060"/>
                </a:solidFill>
                <a:latin typeface="Roboto"/>
              </a:rPr>
              <a:t>бағалау</a:t>
            </a:r>
            <a:r>
              <a:rPr lang="ru-RU" dirty="0">
                <a:solidFill>
                  <a:srgbClr val="002060"/>
                </a:solidFill>
                <a:latin typeface="Roboto"/>
              </a:rPr>
              <a:t>; </a:t>
            </a:r>
          </a:p>
          <a:p>
            <a:pPr marL="285750" indent="-285750">
              <a:buFont typeface="Arial" panose="020B0604020202020204" pitchFamily="34" charset="0"/>
              <a:buChar char="•"/>
            </a:pPr>
            <a:r>
              <a:rPr lang="ru-RU" dirty="0">
                <a:solidFill>
                  <a:srgbClr val="002060"/>
                </a:solidFill>
                <a:latin typeface="Roboto"/>
              </a:rPr>
              <a:t>45% - </a:t>
            </a:r>
            <a:r>
              <a:rPr lang="ru-RU" dirty="0" err="1">
                <a:solidFill>
                  <a:srgbClr val="002060"/>
                </a:solidFill>
                <a:latin typeface="Roboto"/>
              </a:rPr>
              <a:t>қызметкерлермен</a:t>
            </a:r>
            <a:r>
              <a:rPr lang="ru-RU" dirty="0">
                <a:solidFill>
                  <a:srgbClr val="002060"/>
                </a:solidFill>
                <a:latin typeface="Roboto"/>
              </a:rPr>
              <a:t> </a:t>
            </a:r>
            <a:r>
              <a:rPr lang="ru-RU" dirty="0" err="1">
                <a:solidFill>
                  <a:srgbClr val="002060"/>
                </a:solidFill>
                <a:latin typeface="Roboto"/>
              </a:rPr>
              <a:t>оқыту</a:t>
            </a:r>
            <a:r>
              <a:rPr lang="ru-RU" dirty="0">
                <a:solidFill>
                  <a:srgbClr val="002060"/>
                </a:solidFill>
                <a:latin typeface="Roboto"/>
              </a:rPr>
              <a:t> </a:t>
            </a:r>
            <a:r>
              <a:rPr lang="ru-RU" dirty="0" err="1">
                <a:solidFill>
                  <a:srgbClr val="002060"/>
                </a:solidFill>
                <a:latin typeface="Roboto"/>
              </a:rPr>
              <a:t>және</a:t>
            </a:r>
            <a:r>
              <a:rPr lang="ru-RU" dirty="0">
                <a:solidFill>
                  <a:srgbClr val="002060"/>
                </a:solidFill>
                <a:latin typeface="Roboto"/>
              </a:rPr>
              <a:t> </a:t>
            </a:r>
            <a:r>
              <a:rPr lang="ru-RU" dirty="0" err="1">
                <a:solidFill>
                  <a:srgbClr val="002060"/>
                </a:solidFill>
                <a:latin typeface="Roboto"/>
              </a:rPr>
              <a:t>байланыс</a:t>
            </a:r>
            <a:r>
              <a:rPr lang="ru-RU" dirty="0">
                <a:solidFill>
                  <a:srgbClr val="002060"/>
                </a:solidFill>
                <a:latin typeface="Roboto"/>
              </a:rPr>
              <a:t>; </a:t>
            </a:r>
          </a:p>
          <a:p>
            <a:pPr marL="285750" indent="-285750">
              <a:buFont typeface="Arial" panose="020B0604020202020204" pitchFamily="34" charset="0"/>
              <a:buChar char="•"/>
            </a:pPr>
            <a:r>
              <a:rPr lang="ru-RU" dirty="0">
                <a:solidFill>
                  <a:srgbClr val="002060"/>
                </a:solidFill>
                <a:latin typeface="Roboto"/>
              </a:rPr>
              <a:t>37% - </a:t>
            </a:r>
            <a:r>
              <a:rPr lang="ru-RU" dirty="0" err="1">
                <a:solidFill>
                  <a:srgbClr val="002060"/>
                </a:solidFill>
                <a:latin typeface="Roboto"/>
              </a:rPr>
              <a:t>тергеу</a:t>
            </a:r>
            <a:r>
              <a:rPr lang="ru-RU" dirty="0">
                <a:solidFill>
                  <a:srgbClr val="002060"/>
                </a:solidFill>
                <a:latin typeface="Roboto"/>
              </a:rPr>
              <a:t>; </a:t>
            </a:r>
          </a:p>
          <a:p>
            <a:pPr marL="285750" indent="-285750">
              <a:buFont typeface="Arial" panose="020B0604020202020204" pitchFamily="34" charset="0"/>
              <a:buChar char="•"/>
            </a:pPr>
            <a:r>
              <a:rPr lang="ru-RU" dirty="0">
                <a:solidFill>
                  <a:srgbClr val="002060"/>
                </a:solidFill>
                <a:latin typeface="Roboto"/>
              </a:rPr>
              <a:t>20% - </a:t>
            </a:r>
            <a:r>
              <a:rPr lang="ru-RU" dirty="0" err="1">
                <a:solidFill>
                  <a:srgbClr val="002060"/>
                </a:solidFill>
                <a:latin typeface="Roboto"/>
              </a:rPr>
              <a:t>реттегішпен</a:t>
            </a:r>
            <a:r>
              <a:rPr lang="ru-RU" dirty="0">
                <a:solidFill>
                  <a:srgbClr val="002060"/>
                </a:solidFill>
                <a:latin typeface="Roboto"/>
              </a:rPr>
              <a:t> </a:t>
            </a:r>
            <a:r>
              <a:rPr lang="ru-RU" dirty="0" err="1">
                <a:solidFill>
                  <a:srgbClr val="002060"/>
                </a:solidFill>
                <a:latin typeface="Roboto"/>
              </a:rPr>
              <a:t>және</a:t>
            </a:r>
            <a:r>
              <a:rPr lang="ru-RU" dirty="0">
                <a:solidFill>
                  <a:srgbClr val="002060"/>
                </a:solidFill>
                <a:latin typeface="Roboto"/>
              </a:rPr>
              <a:t> </a:t>
            </a:r>
            <a:r>
              <a:rPr lang="ru-RU" dirty="0" err="1">
                <a:solidFill>
                  <a:srgbClr val="002060"/>
                </a:solidFill>
                <a:latin typeface="Roboto"/>
              </a:rPr>
              <a:t>монитормен</a:t>
            </a:r>
            <a:r>
              <a:rPr lang="ru-RU" dirty="0">
                <a:solidFill>
                  <a:srgbClr val="002060"/>
                </a:solidFill>
                <a:latin typeface="Roboto"/>
              </a:rPr>
              <a:t> </a:t>
            </a:r>
            <a:r>
              <a:rPr lang="ru-RU" dirty="0" err="1">
                <a:solidFill>
                  <a:srgbClr val="002060"/>
                </a:solidFill>
                <a:latin typeface="Roboto"/>
              </a:rPr>
              <a:t>өзара</a:t>
            </a:r>
            <a:r>
              <a:rPr lang="ru-RU" dirty="0">
                <a:solidFill>
                  <a:srgbClr val="002060"/>
                </a:solidFill>
                <a:latin typeface="Roboto"/>
              </a:rPr>
              <a:t> </a:t>
            </a:r>
            <a:r>
              <a:rPr lang="ru-RU" dirty="0" err="1">
                <a:solidFill>
                  <a:srgbClr val="002060"/>
                </a:solidFill>
                <a:latin typeface="Roboto"/>
              </a:rPr>
              <a:t>әрекеттесу</a:t>
            </a:r>
            <a:r>
              <a:rPr lang="ru-RU" dirty="0">
                <a:solidFill>
                  <a:srgbClr val="002060"/>
                </a:solidFill>
                <a:latin typeface="Roboto"/>
              </a:rPr>
              <a:t>; </a:t>
            </a:r>
          </a:p>
          <a:p>
            <a:pPr marL="285750" indent="-285750">
              <a:buFont typeface="Arial" panose="020B0604020202020204" pitchFamily="34" charset="0"/>
              <a:buChar char="•"/>
            </a:pPr>
            <a:r>
              <a:rPr lang="ru-RU" dirty="0">
                <a:solidFill>
                  <a:srgbClr val="002060"/>
                </a:solidFill>
                <a:latin typeface="Roboto"/>
              </a:rPr>
              <a:t>20% - </a:t>
            </a:r>
            <a:r>
              <a:rPr lang="ru-RU" dirty="0" err="1">
                <a:solidFill>
                  <a:srgbClr val="002060"/>
                </a:solidFill>
                <a:latin typeface="Roboto"/>
              </a:rPr>
              <a:t>өзге</a:t>
            </a:r>
            <a:r>
              <a:rPr lang="ru-RU" dirty="0">
                <a:solidFill>
                  <a:srgbClr val="002060"/>
                </a:solidFill>
                <a:latin typeface="Roboto"/>
              </a:rPr>
              <a:t> де </a:t>
            </a:r>
            <a:r>
              <a:rPr lang="ru-RU" dirty="0" err="1">
                <a:solidFill>
                  <a:srgbClr val="002060"/>
                </a:solidFill>
                <a:latin typeface="Roboto"/>
              </a:rPr>
              <a:t>міндеттер</a:t>
            </a:r>
            <a:r>
              <a:rPr lang="ru-RU" dirty="0">
                <a:solidFill>
                  <a:srgbClr val="002060"/>
                </a:solidFill>
                <a:latin typeface="Roboto"/>
              </a:rPr>
              <a:t>; 10% - </a:t>
            </a:r>
            <a:r>
              <a:rPr lang="ru-RU" dirty="0" err="1">
                <a:solidFill>
                  <a:srgbClr val="002060"/>
                </a:solidFill>
                <a:latin typeface="Roboto"/>
              </a:rPr>
              <a:t>технологияларды</a:t>
            </a:r>
            <a:r>
              <a:rPr lang="ru-RU" dirty="0">
                <a:solidFill>
                  <a:srgbClr val="002060"/>
                </a:solidFill>
                <a:latin typeface="Roboto"/>
              </a:rPr>
              <a:t> </a:t>
            </a:r>
            <a:r>
              <a:rPr lang="ru-RU" dirty="0" err="1">
                <a:solidFill>
                  <a:srgbClr val="002060"/>
                </a:solidFill>
                <a:latin typeface="Roboto"/>
              </a:rPr>
              <a:t>әзірлеу</a:t>
            </a:r>
            <a:r>
              <a:rPr lang="ru-RU" dirty="0">
                <a:solidFill>
                  <a:srgbClr val="002060"/>
                </a:solidFill>
                <a:latin typeface="Roboto"/>
              </a:rPr>
              <a:t> </a:t>
            </a:r>
            <a:r>
              <a:rPr lang="ru-RU" dirty="0" err="1">
                <a:solidFill>
                  <a:srgbClr val="002060"/>
                </a:solidFill>
                <a:latin typeface="Roboto"/>
              </a:rPr>
              <a:t>және</a:t>
            </a:r>
            <a:r>
              <a:rPr lang="ru-RU" dirty="0">
                <a:solidFill>
                  <a:srgbClr val="002060"/>
                </a:solidFill>
                <a:latin typeface="Roboto"/>
              </a:rPr>
              <a:t> </a:t>
            </a:r>
            <a:r>
              <a:rPr lang="ru-RU" dirty="0" err="1">
                <a:solidFill>
                  <a:srgbClr val="002060"/>
                </a:solidFill>
                <a:latin typeface="Roboto"/>
              </a:rPr>
              <a:t>енгізу</a:t>
            </a:r>
            <a:r>
              <a:rPr lang="ru-RU" dirty="0">
                <a:solidFill>
                  <a:srgbClr val="002060"/>
                </a:solidFill>
                <a:latin typeface="Roboto"/>
              </a:rPr>
              <a:t>; </a:t>
            </a:r>
          </a:p>
          <a:p>
            <a:pPr marL="285750" indent="-285750">
              <a:buFont typeface="Arial" panose="020B0604020202020204" pitchFamily="34" charset="0"/>
              <a:buChar char="•"/>
            </a:pPr>
            <a:r>
              <a:rPr lang="ru-RU" dirty="0">
                <a:solidFill>
                  <a:srgbClr val="002060"/>
                </a:solidFill>
                <a:latin typeface="Roboto"/>
              </a:rPr>
              <a:t>5% - </a:t>
            </a:r>
            <a:r>
              <a:rPr lang="ru-RU" dirty="0" err="1">
                <a:solidFill>
                  <a:srgbClr val="002060"/>
                </a:solidFill>
                <a:latin typeface="Roboto"/>
              </a:rPr>
              <a:t>жеткізушілермен</a:t>
            </a:r>
            <a:r>
              <a:rPr lang="ru-RU" dirty="0">
                <a:solidFill>
                  <a:srgbClr val="002060"/>
                </a:solidFill>
                <a:latin typeface="Roboto"/>
              </a:rPr>
              <a:t> </a:t>
            </a:r>
            <a:r>
              <a:rPr lang="ru-RU" dirty="0" err="1">
                <a:solidFill>
                  <a:srgbClr val="002060"/>
                </a:solidFill>
                <a:latin typeface="Roboto"/>
              </a:rPr>
              <a:t>өзара</a:t>
            </a:r>
            <a:r>
              <a:rPr lang="ru-RU" dirty="0">
                <a:solidFill>
                  <a:srgbClr val="002060"/>
                </a:solidFill>
                <a:latin typeface="Roboto"/>
              </a:rPr>
              <a:t> </a:t>
            </a:r>
            <a:r>
              <a:rPr lang="ru-RU" dirty="0" err="1">
                <a:solidFill>
                  <a:srgbClr val="002060"/>
                </a:solidFill>
                <a:latin typeface="Roboto"/>
              </a:rPr>
              <a:t>әрекеттесу</a:t>
            </a:r>
            <a:r>
              <a:rPr lang="ru-RU" dirty="0">
                <a:solidFill>
                  <a:srgbClr val="002060"/>
                </a:solidFill>
                <a:latin typeface="Roboto"/>
              </a:rPr>
              <a:t>; </a:t>
            </a:r>
          </a:p>
          <a:p>
            <a:pPr marL="285750" indent="-285750">
              <a:buFont typeface="Arial" panose="020B0604020202020204" pitchFamily="34" charset="0"/>
              <a:buChar char="•"/>
            </a:pPr>
            <a:r>
              <a:rPr lang="ru-RU" dirty="0">
                <a:solidFill>
                  <a:srgbClr val="002060"/>
                </a:solidFill>
                <a:latin typeface="Roboto"/>
              </a:rPr>
              <a:t>3% - </a:t>
            </a:r>
            <a:r>
              <a:rPr lang="ru-RU" dirty="0" err="1">
                <a:solidFill>
                  <a:srgbClr val="002060"/>
                </a:solidFill>
                <a:latin typeface="Roboto"/>
              </a:rPr>
              <a:t>жеке</a:t>
            </a:r>
            <a:r>
              <a:rPr lang="ru-RU" dirty="0">
                <a:solidFill>
                  <a:srgbClr val="002060"/>
                </a:solidFill>
                <a:latin typeface="Roboto"/>
              </a:rPr>
              <a:t> </a:t>
            </a:r>
            <a:r>
              <a:rPr lang="ru-RU" dirty="0" err="1">
                <a:solidFill>
                  <a:srgbClr val="002060"/>
                </a:solidFill>
                <a:latin typeface="Roboto"/>
              </a:rPr>
              <a:t>оқыту</a:t>
            </a:r>
            <a:r>
              <a:rPr lang="ru-RU" dirty="0">
                <a:solidFill>
                  <a:srgbClr val="002060"/>
                </a:solidFill>
                <a:latin typeface="Roboto"/>
              </a:rPr>
              <a:t> </a:t>
            </a:r>
            <a:r>
              <a:rPr lang="ru-RU" dirty="0" err="1">
                <a:solidFill>
                  <a:srgbClr val="002060"/>
                </a:solidFill>
                <a:latin typeface="Roboto"/>
              </a:rPr>
              <a:t>және</a:t>
            </a:r>
            <a:r>
              <a:rPr lang="ru-RU" dirty="0">
                <a:solidFill>
                  <a:srgbClr val="002060"/>
                </a:solidFill>
                <a:latin typeface="Roboto"/>
              </a:rPr>
              <a:t> </a:t>
            </a:r>
            <a:r>
              <a:rPr lang="ru-RU" dirty="0" err="1">
                <a:solidFill>
                  <a:srgbClr val="002060"/>
                </a:solidFill>
                <a:latin typeface="Roboto"/>
              </a:rPr>
              <a:t>дамыту</a:t>
            </a:r>
            <a:r>
              <a:rPr lang="ru-RU" dirty="0">
                <a:solidFill>
                  <a:srgbClr val="002060"/>
                </a:solidFill>
                <a:latin typeface="Roboto"/>
              </a:rPr>
              <a:t>, </a:t>
            </a:r>
            <a:r>
              <a:rPr lang="ru-RU" dirty="0" err="1">
                <a:solidFill>
                  <a:srgbClr val="002060"/>
                </a:solidFill>
                <a:latin typeface="Roboto"/>
              </a:rPr>
              <a:t>сертификаттау</a:t>
            </a:r>
            <a:endParaRPr lang="ru-RU" dirty="0">
              <a:solidFill>
                <a:srgbClr val="002060"/>
              </a:solidFill>
            </a:endParaRPr>
          </a:p>
        </p:txBody>
      </p:sp>
      <p:sp>
        <p:nvSpPr>
          <p:cNvPr id="3" name="TextBox 2">
            <a:extLst>
              <a:ext uri="{FF2B5EF4-FFF2-40B4-BE49-F238E27FC236}">
                <a16:creationId xmlns:a16="http://schemas.microsoft.com/office/drawing/2014/main" id="{19205966-9856-3041-E08A-A88F412FA60A}"/>
              </a:ext>
            </a:extLst>
          </p:cNvPr>
          <p:cNvSpPr txBox="1"/>
          <p:nvPr/>
        </p:nvSpPr>
        <p:spPr>
          <a:xfrm>
            <a:off x="1666429" y="487176"/>
            <a:ext cx="10589081" cy="446276"/>
          </a:xfrm>
          <a:prstGeom prst="rect">
            <a:avLst/>
          </a:prstGeom>
          <a:noFill/>
        </p:spPr>
        <p:txBody>
          <a:bodyPr wrap="square">
            <a:spAutoFit/>
          </a:bodyPr>
          <a:lstStyle/>
          <a:p>
            <a:r>
              <a:rPr lang="ru-RU" sz="2300" b="1" dirty="0">
                <a:solidFill>
                  <a:srgbClr val="C00000"/>
                </a:solidFill>
                <a:latin typeface="Times New Roman" panose="02020603050405020304" pitchFamily="18" charset="0"/>
              </a:rPr>
              <a:t>КЕЙБІР ҚЫЗЫҚТЫ СТАТИСТИКА</a:t>
            </a:r>
            <a:endParaRPr lang="ru-RU" sz="2300" b="1" dirty="0">
              <a:solidFill>
                <a:srgbClr val="C00000"/>
              </a:solidFill>
              <a:effectLst/>
            </a:endParaRPr>
          </a:p>
        </p:txBody>
      </p:sp>
      <p:pic>
        <p:nvPicPr>
          <p:cNvPr id="1030" name="Picture 6" descr="Медицинская статис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526" y="1888620"/>
            <a:ext cx="3194378" cy="311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8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1EDBE983-24B3-805A-0FD1-6CA0F3C7FEAA}"/>
              </a:ext>
            </a:extLst>
          </p:cNvPr>
          <p:cNvSpPr>
            <a:spLocks noGrp="1"/>
          </p:cNvSpPr>
          <p:nvPr>
            <p:ph type="title"/>
          </p:nvPr>
        </p:nvSpPr>
        <p:spPr>
          <a:xfrm>
            <a:off x="406401" y="1814881"/>
            <a:ext cx="2997200" cy="1614120"/>
          </a:xfrm>
        </p:spPr>
        <p:txBody>
          <a:bodyPr vert="horz" lIns="91440" tIns="45720" rIns="91440" bIns="45720" rtlCol="0" anchor="t">
            <a:normAutofit fontScale="90000"/>
          </a:bodyPr>
          <a:lstStyle/>
          <a:p>
            <a:pPr algn="ctr"/>
            <a:r>
              <a:rPr lang="ru-RU" sz="3600" dirty="0" err="1">
                <a:solidFill>
                  <a:srgbClr val="FFFFFF"/>
                </a:solidFill>
              </a:rPr>
              <a:t>Қорытынды</a:t>
            </a:r>
            <a:r>
              <a:rPr lang="ru-RU" sz="3600" dirty="0">
                <a:solidFill>
                  <a:srgbClr val="FFFFFF"/>
                </a:solidFill>
              </a:rPr>
              <a:t>: </a:t>
            </a:r>
            <a:r>
              <a:rPr lang="ru-RU" sz="3600" dirty="0" err="1">
                <a:solidFill>
                  <a:srgbClr val="FFFFFF"/>
                </a:solidFill>
              </a:rPr>
              <a:t>соңғы</a:t>
            </a:r>
            <a:r>
              <a:rPr lang="ru-RU" sz="3600" dirty="0">
                <a:solidFill>
                  <a:srgbClr val="FFFFFF"/>
                </a:solidFill>
              </a:rPr>
              <a:t> 4 </a:t>
            </a:r>
            <a:r>
              <a:rPr lang="ru-RU" sz="3600" dirty="0" err="1">
                <a:solidFill>
                  <a:srgbClr val="FFFFFF"/>
                </a:solidFill>
              </a:rPr>
              <a:t>жылда</a:t>
            </a:r>
            <a:r>
              <a:rPr lang="ru-RU" sz="3600" dirty="0">
                <a:solidFill>
                  <a:srgbClr val="FFFFFF"/>
                </a:solidFill>
              </a:rPr>
              <a:t> не </a:t>
            </a:r>
            <a:r>
              <a:rPr lang="ru-RU" sz="3600" dirty="0" err="1">
                <a:solidFill>
                  <a:srgbClr val="FFFFFF"/>
                </a:solidFill>
              </a:rPr>
              <a:t>істелді</a:t>
            </a:r>
            <a:r>
              <a:rPr lang="ru-RU" sz="3600" dirty="0">
                <a:solidFill>
                  <a:srgbClr val="FFFFFF"/>
                </a:solidFill>
              </a:rPr>
              <a:t>?</a:t>
            </a:r>
            <a:endParaRPr lang="en-US" sz="3600" kern="1200" dirty="0">
              <a:solidFill>
                <a:srgbClr val="FFFFFF"/>
              </a:solidFill>
              <a:latin typeface="+mj-lt"/>
              <a:ea typeface="+mj-ea"/>
              <a:cs typeface="+mj-cs"/>
            </a:endParaRPr>
          </a:p>
        </p:txBody>
      </p:sp>
      <p:sp>
        <p:nvSpPr>
          <p:cNvPr id="3" name="Объект 2">
            <a:extLst>
              <a:ext uri="{FF2B5EF4-FFF2-40B4-BE49-F238E27FC236}">
                <a16:creationId xmlns:a16="http://schemas.microsoft.com/office/drawing/2014/main" id="{3AB7C075-CC29-F244-844C-E2E58E8545B9}"/>
              </a:ext>
            </a:extLst>
          </p:cNvPr>
          <p:cNvSpPr>
            <a:spLocks noGrp="1"/>
          </p:cNvSpPr>
          <p:nvPr>
            <p:ph idx="1"/>
          </p:nvPr>
        </p:nvSpPr>
        <p:spPr>
          <a:xfrm>
            <a:off x="4684564" y="904489"/>
            <a:ext cx="7244202" cy="2156621"/>
          </a:xfrm>
        </p:spPr>
        <p:txBody>
          <a:bodyPr vert="horz" lIns="91440" tIns="45720" rIns="91440" bIns="45720" rtlCol="0">
            <a:noAutofit/>
          </a:bodyPr>
          <a:lstStyle/>
          <a:p>
            <a:r>
              <a:rPr lang="kk-KZ" sz="2400" dirty="0"/>
              <a:t>2020 жылы сыбайлас жемқорлыққа қарсы </a:t>
            </a:r>
            <a:r>
              <a:rPr lang="kk-KZ" sz="2400" dirty="0" err="1"/>
              <a:t>комплаенс</a:t>
            </a:r>
            <a:r>
              <a:rPr lang="kk-KZ" sz="2400" dirty="0"/>
              <a:t> институтын ұйымдастыру бойынша әдістемелік ұсынымдар қабылданды</a:t>
            </a:r>
          </a:p>
          <a:p>
            <a:r>
              <a:rPr lang="kk-KZ" sz="2400" dirty="0"/>
              <a:t>2023 жылы сыбайлас жемқорлыққа қарсы </a:t>
            </a:r>
            <a:r>
              <a:rPr lang="kk-KZ" sz="2400" dirty="0" err="1"/>
              <a:t>комплаенс</a:t>
            </a:r>
            <a:r>
              <a:rPr lang="kk-KZ" sz="2400" dirty="0"/>
              <a:t>-қызметтер туралы үлгі ереже қабылданды </a:t>
            </a:r>
          </a:p>
          <a:p>
            <a:r>
              <a:rPr lang="kk-KZ" sz="2400" dirty="0" err="1"/>
              <a:t>Комплаенс</a:t>
            </a:r>
            <a:r>
              <a:rPr lang="kk-KZ" sz="2400" dirty="0"/>
              <a:t>-офицерлерді оқыту жүргізіледі </a:t>
            </a:r>
          </a:p>
          <a:p>
            <a:r>
              <a:rPr lang="kk-KZ" sz="2400" dirty="0"/>
              <a:t>Заңнамалық деңгейде </a:t>
            </a:r>
            <a:r>
              <a:rPr lang="kk-KZ" sz="2400" dirty="0" err="1"/>
              <a:t>комплаенс</a:t>
            </a:r>
            <a:r>
              <a:rPr lang="kk-KZ" sz="2400" dirty="0"/>
              <a:t> институты Операциялық басшылықтың қарамағынан шығарылды. </a:t>
            </a:r>
          </a:p>
          <a:p>
            <a:r>
              <a:rPr lang="kk-KZ" sz="2400" dirty="0" err="1"/>
              <a:t>Комплаенс</a:t>
            </a:r>
            <a:r>
              <a:rPr lang="kk-KZ" sz="2400" dirty="0"/>
              <a:t> енгізуді консультациялық сүйемелдеу көрсетіледі</a:t>
            </a:r>
            <a:endParaRPr lang="en-US" sz="2400" dirty="0"/>
          </a:p>
        </p:txBody>
      </p:sp>
    </p:spTree>
    <p:extLst>
      <p:ext uri="{BB962C8B-B14F-4D97-AF65-F5344CB8AC3E}">
        <p14:creationId xmlns:p14="http://schemas.microsoft.com/office/powerpoint/2010/main" val="302174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B544-5965-0006-226D-6B1E64D1F80A}"/>
              </a:ext>
            </a:extLst>
          </p:cNvPr>
          <p:cNvSpPr>
            <a:spLocks noGrp="1"/>
          </p:cNvSpPr>
          <p:nvPr>
            <p:ph type="title"/>
          </p:nvPr>
        </p:nvSpPr>
        <p:spPr/>
        <p:txBody>
          <a:bodyPr/>
          <a:lstStyle/>
          <a:p>
            <a:r>
              <a:rPr lang="ru-RU" b="1" dirty="0">
                <a:solidFill>
                  <a:srgbClr val="C00000"/>
                </a:solidFill>
              </a:rPr>
              <a:t>СЫБАЙЛАС ЖЕМҚОРЛЫҚ ТӘУЕКЕЛІ ДЕГЕНІМІЗ НЕ?</a:t>
            </a:r>
            <a:endParaRPr lang="en-KZ" b="1" dirty="0">
              <a:solidFill>
                <a:srgbClr val="C00000"/>
              </a:solidFill>
            </a:endParaRPr>
          </a:p>
        </p:txBody>
      </p:sp>
      <p:sp>
        <p:nvSpPr>
          <p:cNvPr id="3" name="Content Placeholder 2">
            <a:extLst>
              <a:ext uri="{FF2B5EF4-FFF2-40B4-BE49-F238E27FC236}">
                <a16:creationId xmlns:a16="http://schemas.microsoft.com/office/drawing/2014/main" id="{23DECF20-CC4B-A587-C956-58370536525F}"/>
              </a:ext>
            </a:extLst>
          </p:cNvPr>
          <p:cNvSpPr>
            <a:spLocks noGrp="1"/>
          </p:cNvSpPr>
          <p:nvPr>
            <p:ph idx="1"/>
          </p:nvPr>
        </p:nvSpPr>
        <p:spPr>
          <a:xfrm>
            <a:off x="838200" y="2141537"/>
            <a:ext cx="10515600" cy="4351338"/>
          </a:xfrm>
        </p:spPr>
        <p:txBody>
          <a:bodyPr/>
          <a:lstStyle/>
          <a:p>
            <a:r>
              <a:rPr lang="ru-RU" b="1" dirty="0" err="1">
                <a:solidFill>
                  <a:srgbClr val="002060"/>
                </a:solidFill>
                <a:effectLst/>
                <a:latin typeface="Arial" panose="020B0604020202020204" pitchFamily="34" charset="0"/>
              </a:rPr>
              <a:t>Тәуекел</a:t>
            </a:r>
            <a:r>
              <a:rPr lang="ru-RU" b="1" dirty="0">
                <a:solidFill>
                  <a:srgbClr val="002060"/>
                </a:solidFill>
                <a:effectLst/>
                <a:latin typeface="Arial" panose="020B0604020202020204" pitchFamily="34" charset="0"/>
              </a:rPr>
              <a:t> – </a:t>
            </a:r>
            <a:r>
              <a:rPr lang="ru-RU" dirty="0" err="1">
                <a:solidFill>
                  <a:srgbClr val="002060"/>
                </a:solidFill>
                <a:effectLst/>
                <a:latin typeface="Arial" panose="020B0604020202020204" pitchFamily="34" charset="0"/>
              </a:rPr>
              <a:t>бұл</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мақсатқа</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жетуге</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теріс</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әсер</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ететін</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оқиғаның</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пайда</a:t>
            </a:r>
            <a:r>
              <a:rPr lang="ru-RU" dirty="0">
                <a:solidFill>
                  <a:srgbClr val="002060"/>
                </a:solidFill>
                <a:effectLst/>
                <a:latin typeface="Arial" panose="020B0604020202020204" pitchFamily="34" charset="0"/>
              </a:rPr>
              <a:t> болу </a:t>
            </a:r>
            <a:r>
              <a:rPr lang="ru-RU" dirty="0" err="1">
                <a:solidFill>
                  <a:srgbClr val="002060"/>
                </a:solidFill>
                <a:effectLst/>
                <a:latin typeface="Arial" panose="020B0604020202020204" pitchFamily="34" charset="0"/>
              </a:rPr>
              <a:t>ықтималдығы</a:t>
            </a:r>
            <a:r>
              <a:rPr lang="ru-RU" dirty="0">
                <a:solidFill>
                  <a:srgbClr val="002060"/>
                </a:solidFill>
                <a:effectLst/>
                <a:latin typeface="Arial" panose="020B0604020202020204" pitchFamily="34" charset="0"/>
              </a:rPr>
              <a:t> </a:t>
            </a:r>
          </a:p>
          <a:p>
            <a:endParaRPr lang="ru-RU" b="1" dirty="0">
              <a:solidFill>
                <a:srgbClr val="002060"/>
              </a:solidFill>
              <a:effectLst/>
              <a:latin typeface="Arial" panose="020B0604020202020204" pitchFamily="34" charset="0"/>
            </a:endParaRPr>
          </a:p>
          <a:p>
            <a:r>
              <a:rPr lang="ru-RU" b="1" dirty="0" err="1">
                <a:solidFill>
                  <a:srgbClr val="002060"/>
                </a:solidFill>
                <a:effectLst/>
                <a:latin typeface="Arial" panose="020B0604020202020204" pitchFamily="34" charset="0"/>
              </a:rPr>
              <a:t>Сыбайлас</a:t>
            </a:r>
            <a:r>
              <a:rPr lang="ru-RU" b="1" dirty="0">
                <a:solidFill>
                  <a:srgbClr val="002060"/>
                </a:solidFill>
                <a:effectLst/>
                <a:latin typeface="Arial" panose="020B0604020202020204" pitchFamily="34" charset="0"/>
              </a:rPr>
              <a:t> </a:t>
            </a:r>
            <a:r>
              <a:rPr lang="ru-RU" b="1" dirty="0" err="1">
                <a:solidFill>
                  <a:srgbClr val="002060"/>
                </a:solidFill>
                <a:effectLst/>
                <a:latin typeface="Arial" panose="020B0604020202020204" pitchFamily="34" charset="0"/>
              </a:rPr>
              <a:t>жемқорлық</a:t>
            </a:r>
            <a:r>
              <a:rPr lang="ru-RU" b="1" dirty="0">
                <a:solidFill>
                  <a:srgbClr val="002060"/>
                </a:solidFill>
                <a:effectLst/>
                <a:latin typeface="Arial" panose="020B0604020202020204" pitchFamily="34" charset="0"/>
              </a:rPr>
              <a:t> </a:t>
            </a:r>
            <a:r>
              <a:rPr lang="ru-RU" b="1" dirty="0" err="1">
                <a:solidFill>
                  <a:srgbClr val="002060"/>
                </a:solidFill>
                <a:effectLst/>
                <a:latin typeface="Arial" panose="020B0604020202020204" pitchFamily="34" charset="0"/>
              </a:rPr>
              <a:t>тәуекелі</a:t>
            </a:r>
            <a:r>
              <a:rPr lang="ru-RU" b="1" dirty="0">
                <a:solidFill>
                  <a:srgbClr val="002060"/>
                </a:solidFill>
                <a:effectLst/>
                <a:latin typeface="Arial" panose="020B0604020202020204" pitchFamily="34" charset="0"/>
              </a:rPr>
              <a:t> </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ұйым</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қызметкерінің</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сондай-ақ</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өзге</a:t>
            </a:r>
            <a:r>
              <a:rPr lang="ru-RU" dirty="0">
                <a:solidFill>
                  <a:srgbClr val="002060"/>
                </a:solidFill>
                <a:effectLst/>
                <a:latin typeface="Arial" panose="020B0604020202020204" pitchFamily="34" charset="0"/>
              </a:rPr>
              <a:t> де </a:t>
            </a:r>
            <a:r>
              <a:rPr lang="ru-RU" dirty="0" err="1">
                <a:solidFill>
                  <a:srgbClr val="002060"/>
                </a:solidFill>
                <a:effectLst/>
                <a:latin typeface="Arial" panose="020B0604020202020204" pitchFamily="34" charset="0"/>
              </a:rPr>
              <a:t>адамдардың</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сыбайлас</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жемқорлық</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құқық</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бұзушылықты</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ұйымның</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атынан</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немесе</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оның</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мүддесі</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үшін</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жасау</a:t>
            </a:r>
            <a:r>
              <a:rPr lang="ru-RU" dirty="0">
                <a:solidFill>
                  <a:srgbClr val="002060"/>
                </a:solidFill>
                <a:effectLst/>
                <a:latin typeface="Arial" panose="020B0604020202020204" pitchFamily="34" charset="0"/>
              </a:rPr>
              <a:t> </a:t>
            </a:r>
            <a:r>
              <a:rPr lang="ru-RU" dirty="0" err="1">
                <a:solidFill>
                  <a:srgbClr val="002060"/>
                </a:solidFill>
                <a:effectLst/>
                <a:latin typeface="Arial" panose="020B0604020202020204" pitchFamily="34" charset="0"/>
              </a:rPr>
              <a:t>мүмкіндігі</a:t>
            </a:r>
            <a:endParaRPr lang="en-KZ" dirty="0">
              <a:solidFill>
                <a:srgbClr val="002060"/>
              </a:solidFill>
            </a:endParaRPr>
          </a:p>
        </p:txBody>
      </p:sp>
    </p:spTree>
    <p:extLst>
      <p:ext uri="{BB962C8B-B14F-4D97-AF65-F5344CB8AC3E}">
        <p14:creationId xmlns:p14="http://schemas.microsoft.com/office/powerpoint/2010/main" val="298931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80F6-BE47-5E74-6E16-A3C2D26605F2}"/>
              </a:ext>
            </a:extLst>
          </p:cNvPr>
          <p:cNvSpPr>
            <a:spLocks noGrp="1"/>
          </p:cNvSpPr>
          <p:nvPr>
            <p:ph type="title"/>
          </p:nvPr>
        </p:nvSpPr>
        <p:spPr>
          <a:xfrm>
            <a:off x="838200" y="413657"/>
            <a:ext cx="10515600" cy="1048431"/>
          </a:xfrm>
        </p:spPr>
        <p:txBody>
          <a:bodyPr/>
          <a:lstStyle/>
          <a:p>
            <a:r>
              <a:rPr lang="ru-RU" b="1" dirty="0">
                <a:solidFill>
                  <a:srgbClr val="C00000"/>
                </a:solidFill>
              </a:rPr>
              <a:t>ҚҰҚЫҚТЫҚ РЕТТЕУ</a:t>
            </a:r>
            <a:endParaRPr lang="en-KZ" b="1" dirty="0">
              <a:solidFill>
                <a:srgbClr val="C00000"/>
              </a:solidFill>
            </a:endParaRPr>
          </a:p>
        </p:txBody>
      </p:sp>
      <p:sp>
        <p:nvSpPr>
          <p:cNvPr id="3" name="Content Placeholder 2">
            <a:extLst>
              <a:ext uri="{FF2B5EF4-FFF2-40B4-BE49-F238E27FC236}">
                <a16:creationId xmlns:a16="http://schemas.microsoft.com/office/drawing/2014/main" id="{9D43309E-6AB1-616F-789E-3CDBD247B50E}"/>
              </a:ext>
            </a:extLst>
          </p:cNvPr>
          <p:cNvSpPr>
            <a:spLocks noGrp="1"/>
          </p:cNvSpPr>
          <p:nvPr>
            <p:ph idx="1"/>
          </p:nvPr>
        </p:nvSpPr>
        <p:spPr>
          <a:xfrm>
            <a:off x="925285" y="1690688"/>
            <a:ext cx="5257800" cy="4348163"/>
          </a:xfrm>
        </p:spPr>
        <p:txBody>
          <a:bodyPr>
            <a:normAutofit/>
          </a:bodyPr>
          <a:lstStyle/>
          <a:p>
            <a:pPr marL="0" indent="0" algn="ctr">
              <a:buNone/>
            </a:pPr>
            <a:r>
              <a:rPr lang="ru-RU" sz="2000" dirty="0" err="1">
                <a:solidFill>
                  <a:srgbClr val="002060"/>
                </a:solidFill>
                <a:effectLst/>
                <a:latin typeface="ArialMT"/>
              </a:rPr>
              <a:t>Қазақстан</a:t>
            </a:r>
            <a:r>
              <a:rPr lang="ru-RU" sz="2000" dirty="0">
                <a:solidFill>
                  <a:srgbClr val="002060"/>
                </a:solidFill>
                <a:effectLst/>
                <a:latin typeface="ArialMT"/>
              </a:rPr>
              <a:t> </a:t>
            </a:r>
            <a:r>
              <a:rPr lang="ru-RU" sz="2000" dirty="0" err="1">
                <a:solidFill>
                  <a:srgbClr val="002060"/>
                </a:solidFill>
                <a:effectLst/>
                <a:latin typeface="ArialMT"/>
              </a:rPr>
              <a:t>заңнамасында</a:t>
            </a:r>
            <a:r>
              <a:rPr lang="ru-RU" sz="2000" dirty="0">
                <a:solidFill>
                  <a:srgbClr val="002060"/>
                </a:solidFill>
                <a:effectLst/>
                <a:latin typeface="ArialMT"/>
              </a:rPr>
              <a:t> «</a:t>
            </a:r>
            <a:r>
              <a:rPr lang="ru-RU" sz="2000" dirty="0" err="1">
                <a:solidFill>
                  <a:srgbClr val="002060"/>
                </a:solidFill>
                <a:effectLst/>
                <a:latin typeface="ArialMT"/>
              </a:rPr>
              <a:t>сыбайлас</a:t>
            </a:r>
            <a:r>
              <a:rPr lang="ru-RU" sz="2000" dirty="0">
                <a:solidFill>
                  <a:srgbClr val="002060"/>
                </a:solidFill>
                <a:effectLst/>
                <a:latin typeface="ArialMT"/>
              </a:rPr>
              <a:t> </a:t>
            </a:r>
            <a:r>
              <a:rPr lang="ru-RU" sz="2000" dirty="0" err="1">
                <a:solidFill>
                  <a:srgbClr val="002060"/>
                </a:solidFill>
                <a:effectLst/>
                <a:latin typeface="ArialMT"/>
              </a:rPr>
              <a:t>жемқорлық</a:t>
            </a:r>
            <a:r>
              <a:rPr lang="ru-RU" sz="2000" dirty="0">
                <a:solidFill>
                  <a:srgbClr val="002060"/>
                </a:solidFill>
                <a:effectLst/>
                <a:latin typeface="ArialMT"/>
              </a:rPr>
              <a:t> </a:t>
            </a:r>
            <a:r>
              <a:rPr lang="ru-RU" sz="2000" dirty="0" err="1">
                <a:solidFill>
                  <a:srgbClr val="002060"/>
                </a:solidFill>
                <a:effectLst/>
                <a:latin typeface="ArialMT"/>
              </a:rPr>
              <a:t>тәуекелдерін</a:t>
            </a:r>
            <a:r>
              <a:rPr lang="ru-RU" sz="2000" dirty="0">
                <a:solidFill>
                  <a:srgbClr val="002060"/>
                </a:solidFill>
                <a:effectLst/>
                <a:latin typeface="ArialMT"/>
              </a:rPr>
              <a:t> </a:t>
            </a:r>
            <a:r>
              <a:rPr lang="ru-RU" sz="2000" dirty="0" err="1">
                <a:solidFill>
                  <a:srgbClr val="002060"/>
                </a:solidFill>
                <a:effectLst/>
                <a:latin typeface="ArialMT"/>
              </a:rPr>
              <a:t>талдау</a:t>
            </a:r>
            <a:r>
              <a:rPr lang="ru-RU" sz="2000" dirty="0">
                <a:solidFill>
                  <a:srgbClr val="002060"/>
                </a:solidFill>
                <a:latin typeface="ArialMT"/>
              </a:rPr>
              <a:t>»</a:t>
            </a:r>
            <a:r>
              <a:rPr lang="ru-RU" sz="2000" dirty="0">
                <a:solidFill>
                  <a:srgbClr val="002060"/>
                </a:solidFill>
                <a:effectLst/>
                <a:latin typeface="ArialMT"/>
              </a:rPr>
              <a:t> </a:t>
            </a:r>
            <a:r>
              <a:rPr lang="ru-RU" sz="2000" dirty="0" err="1">
                <a:solidFill>
                  <a:srgbClr val="002060"/>
                </a:solidFill>
                <a:effectLst/>
                <a:latin typeface="ArialMT"/>
              </a:rPr>
              <a:t>термині</a:t>
            </a:r>
            <a:r>
              <a:rPr lang="ru-RU" sz="2000" dirty="0">
                <a:solidFill>
                  <a:srgbClr val="002060"/>
                </a:solidFill>
                <a:effectLst/>
                <a:latin typeface="ArialMT"/>
              </a:rPr>
              <a:t> </a:t>
            </a:r>
            <a:r>
              <a:rPr lang="ru-RU" sz="2000" dirty="0" err="1">
                <a:solidFill>
                  <a:srgbClr val="002060"/>
                </a:solidFill>
                <a:effectLst/>
                <a:latin typeface="ArialMT"/>
              </a:rPr>
              <a:t>қолданылады</a:t>
            </a:r>
            <a:r>
              <a:rPr lang="ru-RU" sz="2000" dirty="0">
                <a:solidFill>
                  <a:srgbClr val="002060"/>
                </a:solidFill>
                <a:effectLst/>
                <a:latin typeface="ArialMT"/>
              </a:rPr>
              <a:t>.</a:t>
            </a:r>
            <a:endParaRPr lang="ru-RU" sz="1800" dirty="0">
              <a:solidFill>
                <a:srgbClr val="002060"/>
              </a:solidFill>
            </a:endParaRPr>
          </a:p>
          <a:p>
            <a:pPr>
              <a:buFont typeface="Wingdings" pitchFamily="2" charset="2"/>
              <a:buChar char="v"/>
            </a:pPr>
            <a:r>
              <a:rPr lang="ru-RU" sz="2000" dirty="0" err="1">
                <a:solidFill>
                  <a:srgbClr val="002060"/>
                </a:solidFill>
                <a:effectLst/>
                <a:latin typeface="ArialMT"/>
              </a:rPr>
              <a:t>Сыбайлас</a:t>
            </a:r>
            <a:r>
              <a:rPr lang="ru-RU" sz="2000" dirty="0">
                <a:solidFill>
                  <a:srgbClr val="002060"/>
                </a:solidFill>
                <a:effectLst/>
                <a:latin typeface="ArialMT"/>
              </a:rPr>
              <a:t> </a:t>
            </a:r>
            <a:r>
              <a:rPr lang="ru-RU" sz="2000" dirty="0" err="1">
                <a:solidFill>
                  <a:srgbClr val="002060"/>
                </a:solidFill>
                <a:effectLst/>
                <a:latin typeface="ArialMT"/>
              </a:rPr>
              <a:t>жемқорлыққа</a:t>
            </a:r>
            <a:r>
              <a:rPr lang="ru-RU" sz="2000" dirty="0">
                <a:solidFill>
                  <a:srgbClr val="002060"/>
                </a:solidFill>
                <a:effectLst/>
                <a:latin typeface="ArialMT"/>
              </a:rPr>
              <a:t> </a:t>
            </a:r>
            <a:r>
              <a:rPr lang="ru-RU" sz="2000" dirty="0" err="1">
                <a:solidFill>
                  <a:srgbClr val="002060"/>
                </a:solidFill>
                <a:effectLst/>
                <a:latin typeface="ArialMT"/>
              </a:rPr>
              <a:t>қарсы</a:t>
            </a:r>
            <a:r>
              <a:rPr lang="ru-RU" sz="2000" dirty="0">
                <a:solidFill>
                  <a:srgbClr val="002060"/>
                </a:solidFill>
                <a:effectLst/>
                <a:latin typeface="ArialMT"/>
              </a:rPr>
              <a:t> </a:t>
            </a:r>
            <a:r>
              <a:rPr lang="ru-RU" sz="2000" dirty="0" err="1">
                <a:solidFill>
                  <a:srgbClr val="002060"/>
                </a:solidFill>
                <a:effectLst/>
                <a:latin typeface="ArialMT"/>
              </a:rPr>
              <a:t>іс-қимыл</a:t>
            </a:r>
            <a:r>
              <a:rPr lang="ru-RU" sz="2000" dirty="0">
                <a:solidFill>
                  <a:srgbClr val="002060"/>
                </a:solidFill>
                <a:effectLst/>
                <a:latin typeface="ArialMT"/>
              </a:rPr>
              <a:t> </a:t>
            </a:r>
            <a:r>
              <a:rPr lang="ru-RU" sz="2000" dirty="0" err="1">
                <a:solidFill>
                  <a:srgbClr val="002060"/>
                </a:solidFill>
                <a:effectLst/>
                <a:latin typeface="ArialMT"/>
              </a:rPr>
              <a:t>туралы</a:t>
            </a:r>
            <a:r>
              <a:rPr lang="ru-RU" sz="2000" dirty="0">
                <a:solidFill>
                  <a:srgbClr val="002060"/>
                </a:solidFill>
                <a:effectLst/>
                <a:latin typeface="ArialMT"/>
              </a:rPr>
              <a:t> ҚРЗ 8-бабы: </a:t>
            </a:r>
            <a:r>
              <a:rPr lang="ru-RU" sz="2000" dirty="0" err="1">
                <a:solidFill>
                  <a:srgbClr val="002060"/>
                </a:solidFill>
                <a:effectLst/>
                <a:latin typeface="ArialMT"/>
              </a:rPr>
              <a:t>сыбайлас</a:t>
            </a:r>
            <a:r>
              <a:rPr lang="ru-RU" sz="2000" dirty="0">
                <a:solidFill>
                  <a:srgbClr val="002060"/>
                </a:solidFill>
                <a:effectLst/>
                <a:latin typeface="ArialMT"/>
              </a:rPr>
              <a:t> </a:t>
            </a:r>
            <a:r>
              <a:rPr lang="ru-RU" sz="2000" dirty="0" err="1">
                <a:solidFill>
                  <a:srgbClr val="002060"/>
                </a:solidFill>
                <a:effectLst/>
                <a:latin typeface="ArialMT"/>
              </a:rPr>
              <a:t>жемқорлық</a:t>
            </a:r>
            <a:r>
              <a:rPr lang="ru-RU" sz="2000" dirty="0">
                <a:solidFill>
                  <a:srgbClr val="002060"/>
                </a:solidFill>
                <a:effectLst/>
                <a:latin typeface="ArialMT"/>
              </a:rPr>
              <a:t> </a:t>
            </a:r>
            <a:r>
              <a:rPr lang="ru-RU" sz="2000" dirty="0" err="1">
                <a:solidFill>
                  <a:srgbClr val="002060"/>
                </a:solidFill>
                <a:effectLst/>
                <a:latin typeface="ArialMT"/>
              </a:rPr>
              <a:t>құқық</a:t>
            </a:r>
            <a:r>
              <a:rPr lang="ru-RU" sz="2000" dirty="0">
                <a:solidFill>
                  <a:srgbClr val="002060"/>
                </a:solidFill>
                <a:effectLst/>
                <a:latin typeface="ArialMT"/>
              </a:rPr>
              <a:t> </a:t>
            </a:r>
            <a:r>
              <a:rPr lang="ru-RU" sz="2000" dirty="0" err="1">
                <a:solidFill>
                  <a:srgbClr val="002060"/>
                </a:solidFill>
                <a:effectLst/>
                <a:latin typeface="ArialMT"/>
              </a:rPr>
              <a:t>бұзушылық</a:t>
            </a:r>
            <a:r>
              <a:rPr lang="ru-RU" sz="2000" dirty="0">
                <a:solidFill>
                  <a:srgbClr val="002060"/>
                </a:solidFill>
                <a:effectLst/>
                <a:latin typeface="ArialMT"/>
              </a:rPr>
              <a:t> </a:t>
            </a:r>
            <a:r>
              <a:rPr lang="ru-RU" sz="2000" dirty="0" err="1">
                <a:solidFill>
                  <a:srgbClr val="002060"/>
                </a:solidFill>
                <a:effectLst/>
                <a:latin typeface="ArialMT"/>
              </a:rPr>
              <a:t>жасауға</a:t>
            </a:r>
            <a:r>
              <a:rPr lang="ru-RU" sz="2000" dirty="0">
                <a:solidFill>
                  <a:srgbClr val="002060"/>
                </a:solidFill>
                <a:effectLst/>
                <a:latin typeface="ArialMT"/>
              </a:rPr>
              <a:t> </a:t>
            </a:r>
            <a:r>
              <a:rPr lang="ru-RU" sz="2000" dirty="0" err="1">
                <a:solidFill>
                  <a:srgbClr val="002060"/>
                </a:solidFill>
                <a:effectLst/>
                <a:latin typeface="ArialMT"/>
              </a:rPr>
              <a:t>ықпал</a:t>
            </a:r>
            <a:r>
              <a:rPr lang="ru-RU" sz="2000" dirty="0">
                <a:solidFill>
                  <a:srgbClr val="002060"/>
                </a:solidFill>
                <a:effectLst/>
                <a:latin typeface="ArialMT"/>
              </a:rPr>
              <a:t> </a:t>
            </a:r>
            <a:r>
              <a:rPr lang="ru-RU" sz="2000" dirty="0" err="1">
                <a:solidFill>
                  <a:srgbClr val="002060"/>
                </a:solidFill>
                <a:effectLst/>
                <a:latin typeface="ArialMT"/>
              </a:rPr>
              <a:t>ететін</a:t>
            </a:r>
            <a:r>
              <a:rPr lang="ru-RU" sz="2000" dirty="0">
                <a:solidFill>
                  <a:srgbClr val="002060"/>
                </a:solidFill>
                <a:effectLst/>
                <a:latin typeface="ArialMT"/>
              </a:rPr>
              <a:t> </a:t>
            </a:r>
            <a:r>
              <a:rPr lang="ru-RU" sz="2000" dirty="0" err="1">
                <a:solidFill>
                  <a:srgbClr val="002060"/>
                </a:solidFill>
                <a:effectLst/>
                <a:latin typeface="ArialMT"/>
              </a:rPr>
              <a:t>себептер</a:t>
            </a:r>
            <a:r>
              <a:rPr lang="ru-RU" sz="2000" dirty="0">
                <a:solidFill>
                  <a:srgbClr val="002060"/>
                </a:solidFill>
                <a:effectLst/>
                <a:latin typeface="ArialMT"/>
              </a:rPr>
              <a:t> мен </a:t>
            </a:r>
            <a:r>
              <a:rPr lang="ru-RU" sz="2000" dirty="0" err="1">
                <a:solidFill>
                  <a:srgbClr val="002060"/>
                </a:solidFill>
                <a:effectLst/>
                <a:latin typeface="ArialMT"/>
              </a:rPr>
              <a:t>жағдайларды</a:t>
            </a:r>
            <a:r>
              <a:rPr lang="ru-RU" sz="2000" dirty="0">
                <a:solidFill>
                  <a:srgbClr val="002060"/>
                </a:solidFill>
                <a:effectLst/>
                <a:latin typeface="ArialMT"/>
              </a:rPr>
              <a:t> </a:t>
            </a:r>
            <a:r>
              <a:rPr lang="ru-RU" sz="2000" dirty="0" err="1">
                <a:solidFill>
                  <a:srgbClr val="002060"/>
                </a:solidFill>
                <a:effectLst/>
                <a:latin typeface="ArialMT"/>
              </a:rPr>
              <a:t>анықтау</a:t>
            </a:r>
            <a:r>
              <a:rPr lang="ru-RU" sz="2000" dirty="0">
                <a:solidFill>
                  <a:srgbClr val="002060"/>
                </a:solidFill>
                <a:effectLst/>
                <a:latin typeface="ArialMT"/>
              </a:rPr>
              <a:t> </a:t>
            </a:r>
            <a:r>
              <a:rPr lang="ru-RU" sz="2000" dirty="0" err="1">
                <a:solidFill>
                  <a:srgbClr val="002060"/>
                </a:solidFill>
                <a:effectLst/>
                <a:latin typeface="ArialMT"/>
              </a:rPr>
              <a:t>және</a:t>
            </a:r>
            <a:r>
              <a:rPr lang="ru-RU" sz="2000" dirty="0">
                <a:solidFill>
                  <a:srgbClr val="002060"/>
                </a:solidFill>
                <a:effectLst/>
                <a:latin typeface="ArialMT"/>
              </a:rPr>
              <a:t> </a:t>
            </a:r>
            <a:r>
              <a:rPr lang="ru-RU" sz="2000" dirty="0" err="1">
                <a:solidFill>
                  <a:srgbClr val="002060"/>
                </a:solidFill>
                <a:effectLst/>
                <a:latin typeface="ArialMT"/>
              </a:rPr>
              <a:t>зерделеу</a:t>
            </a:r>
            <a:r>
              <a:rPr lang="ru-RU" sz="2000" dirty="0">
                <a:solidFill>
                  <a:srgbClr val="002060"/>
                </a:solidFill>
                <a:effectLst/>
                <a:latin typeface="ArialMT"/>
              </a:rPr>
              <a:t>; </a:t>
            </a:r>
            <a:endParaRPr lang="ru-RU" sz="3200" dirty="0">
              <a:solidFill>
                <a:srgbClr val="002060"/>
              </a:solidFill>
              <a:effectLst/>
            </a:endParaRPr>
          </a:p>
          <a:p>
            <a:pPr>
              <a:buFont typeface="Wingdings" pitchFamily="2" charset="2"/>
              <a:buChar char="v"/>
            </a:pPr>
            <a:r>
              <a:rPr lang="ru-RU" sz="2000" dirty="0" err="1">
                <a:solidFill>
                  <a:srgbClr val="002060"/>
                </a:solidFill>
                <a:effectLst/>
                <a:latin typeface="ArialMT"/>
              </a:rPr>
              <a:t>Сыбайлас</a:t>
            </a:r>
            <a:r>
              <a:rPr lang="ru-RU" sz="2000" dirty="0">
                <a:solidFill>
                  <a:srgbClr val="002060"/>
                </a:solidFill>
                <a:effectLst/>
                <a:latin typeface="ArialMT"/>
              </a:rPr>
              <a:t> </a:t>
            </a:r>
            <a:r>
              <a:rPr lang="ru-RU" sz="2000" dirty="0" err="1">
                <a:solidFill>
                  <a:srgbClr val="002060"/>
                </a:solidFill>
                <a:effectLst/>
                <a:latin typeface="ArialMT"/>
              </a:rPr>
              <a:t>жемқорлық</a:t>
            </a:r>
            <a:r>
              <a:rPr lang="ru-RU" sz="2000" dirty="0">
                <a:solidFill>
                  <a:srgbClr val="002060"/>
                </a:solidFill>
                <a:effectLst/>
                <a:latin typeface="ArialMT"/>
              </a:rPr>
              <a:t> </a:t>
            </a:r>
            <a:r>
              <a:rPr lang="ru-RU" sz="2000" dirty="0" err="1">
                <a:solidFill>
                  <a:srgbClr val="002060"/>
                </a:solidFill>
                <a:effectLst/>
                <a:latin typeface="ArialMT"/>
              </a:rPr>
              <a:t>тәуекелдеріне</a:t>
            </a:r>
            <a:r>
              <a:rPr lang="ru-RU" sz="2000" dirty="0">
                <a:solidFill>
                  <a:srgbClr val="002060"/>
                </a:solidFill>
                <a:effectLst/>
                <a:latin typeface="ArialMT"/>
              </a:rPr>
              <a:t> </a:t>
            </a:r>
            <a:r>
              <a:rPr lang="ru-RU" sz="2000" dirty="0" err="1">
                <a:solidFill>
                  <a:srgbClr val="002060"/>
                </a:solidFill>
                <a:effectLst/>
                <a:latin typeface="ArialMT"/>
              </a:rPr>
              <a:t>ішкі</a:t>
            </a:r>
            <a:r>
              <a:rPr lang="ru-RU" sz="2000" dirty="0">
                <a:solidFill>
                  <a:srgbClr val="002060"/>
                </a:solidFill>
                <a:effectLst/>
                <a:latin typeface="ArialMT"/>
              </a:rPr>
              <a:t> </a:t>
            </a:r>
            <a:r>
              <a:rPr lang="ru-RU" sz="2000" dirty="0" err="1">
                <a:solidFill>
                  <a:srgbClr val="002060"/>
                </a:solidFill>
                <a:effectLst/>
                <a:latin typeface="ArialMT"/>
              </a:rPr>
              <a:t>талдау</a:t>
            </a:r>
            <a:r>
              <a:rPr lang="ru-RU" sz="2000" dirty="0">
                <a:solidFill>
                  <a:srgbClr val="002060"/>
                </a:solidFill>
                <a:effectLst/>
                <a:latin typeface="ArialMT"/>
              </a:rPr>
              <a:t> </a:t>
            </a:r>
            <a:r>
              <a:rPr lang="ru-RU" sz="2000" dirty="0" err="1">
                <a:solidFill>
                  <a:srgbClr val="002060"/>
                </a:solidFill>
                <a:effectLst/>
                <a:latin typeface="ArialMT"/>
              </a:rPr>
              <a:t>жүргізудің</a:t>
            </a:r>
            <a:r>
              <a:rPr lang="ru-RU" sz="2000" dirty="0">
                <a:solidFill>
                  <a:srgbClr val="002060"/>
                </a:solidFill>
                <a:effectLst/>
                <a:latin typeface="ArialMT"/>
              </a:rPr>
              <a:t> </a:t>
            </a:r>
            <a:r>
              <a:rPr lang="ru-RU" sz="2000" dirty="0" err="1">
                <a:solidFill>
                  <a:srgbClr val="002060"/>
                </a:solidFill>
                <a:effectLst/>
                <a:latin typeface="ArialMT"/>
              </a:rPr>
              <a:t>үлгілік</a:t>
            </a:r>
            <a:r>
              <a:rPr lang="ru-RU" sz="2000" dirty="0">
                <a:solidFill>
                  <a:srgbClr val="002060"/>
                </a:solidFill>
                <a:effectLst/>
                <a:latin typeface="ArialMT"/>
              </a:rPr>
              <a:t> </a:t>
            </a:r>
            <a:r>
              <a:rPr lang="ru-RU" sz="2000" dirty="0" err="1">
                <a:solidFill>
                  <a:srgbClr val="002060"/>
                </a:solidFill>
                <a:effectLst/>
                <a:latin typeface="ArialMT"/>
              </a:rPr>
              <a:t>қағидалары</a:t>
            </a:r>
            <a:r>
              <a:rPr lang="ru-RU" sz="2000" dirty="0">
                <a:solidFill>
                  <a:srgbClr val="002060"/>
                </a:solidFill>
                <a:effectLst/>
                <a:latin typeface="ArialMT"/>
              </a:rPr>
              <a:t> (МҚІСҚА 2016 </a:t>
            </a:r>
            <a:r>
              <a:rPr lang="ru-RU" sz="2000" dirty="0" err="1">
                <a:solidFill>
                  <a:srgbClr val="002060"/>
                </a:solidFill>
                <a:effectLst/>
                <a:latin typeface="ArialMT"/>
              </a:rPr>
              <a:t>жылғы</a:t>
            </a:r>
            <a:r>
              <a:rPr lang="ru-RU" sz="2000" dirty="0">
                <a:solidFill>
                  <a:srgbClr val="002060"/>
                </a:solidFill>
                <a:effectLst/>
                <a:latin typeface="ArialMT"/>
              </a:rPr>
              <a:t> 19 </a:t>
            </a:r>
            <a:r>
              <a:rPr lang="ru-RU" sz="2000" dirty="0" err="1">
                <a:solidFill>
                  <a:srgbClr val="002060"/>
                </a:solidFill>
                <a:effectLst/>
                <a:latin typeface="ArialMT"/>
              </a:rPr>
              <a:t>қазандағы</a:t>
            </a:r>
            <a:r>
              <a:rPr lang="ru-RU" sz="2000" dirty="0">
                <a:solidFill>
                  <a:srgbClr val="002060"/>
                </a:solidFill>
                <a:effectLst/>
                <a:latin typeface="ArialMT"/>
              </a:rPr>
              <a:t> </a:t>
            </a:r>
            <a:r>
              <a:rPr lang="en-US" sz="2000" dirty="0">
                <a:solidFill>
                  <a:srgbClr val="002060"/>
                </a:solidFill>
                <a:effectLst/>
                <a:latin typeface="ArialMT"/>
              </a:rPr>
              <a:t>no 12 </a:t>
            </a:r>
            <a:r>
              <a:rPr lang="ru-RU" sz="2000" dirty="0" err="1">
                <a:solidFill>
                  <a:srgbClr val="002060"/>
                </a:solidFill>
                <a:effectLst/>
                <a:latin typeface="ArialMT"/>
              </a:rPr>
              <a:t>бұйрығы</a:t>
            </a:r>
            <a:r>
              <a:rPr lang="ru-RU" sz="2000" dirty="0">
                <a:solidFill>
                  <a:srgbClr val="002060"/>
                </a:solidFill>
                <a:effectLst/>
                <a:latin typeface="ArialMT"/>
              </a:rPr>
              <a:t>).</a:t>
            </a:r>
            <a:endParaRPr lang="en-KZ" sz="3200" dirty="0">
              <a:solidFill>
                <a:srgbClr val="002060"/>
              </a:solidFill>
            </a:endParaRPr>
          </a:p>
        </p:txBody>
      </p:sp>
      <p:pic>
        <p:nvPicPr>
          <p:cNvPr id="1026" name="Picture 2" descr="Коррупционные риски в здравоохранении: совещание в Минздраве ➤ MЦФЭР –  Медицина">
            <a:extLst>
              <a:ext uri="{FF2B5EF4-FFF2-40B4-BE49-F238E27FC236}">
                <a16:creationId xmlns:a16="http://schemas.microsoft.com/office/drawing/2014/main" id="{A9CAB4A9-87FD-CDA2-A58E-E3ED68619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886" y="1989038"/>
            <a:ext cx="4582886" cy="311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8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Группа 26"/>
          <p:cNvGrpSpPr/>
          <p:nvPr/>
        </p:nvGrpSpPr>
        <p:grpSpPr>
          <a:xfrm>
            <a:off x="1881265" y="1442468"/>
            <a:ext cx="7899400" cy="4364264"/>
            <a:chOff x="2218753" y="1627837"/>
            <a:chExt cx="7259345" cy="4877785"/>
          </a:xfrm>
        </p:grpSpPr>
        <p:grpSp>
          <p:nvGrpSpPr>
            <p:cNvPr id="11" name="Группа 10"/>
            <p:cNvGrpSpPr/>
            <p:nvPr/>
          </p:nvGrpSpPr>
          <p:grpSpPr>
            <a:xfrm>
              <a:off x="7212960" y="1627837"/>
              <a:ext cx="2265138" cy="2603607"/>
              <a:chOff x="2414370" y="1007"/>
              <a:chExt cx="2265138" cy="2603607"/>
            </a:xfrm>
          </p:grpSpPr>
          <p:sp>
            <p:nvSpPr>
              <p:cNvPr id="12" name="Шестиугольник 11"/>
              <p:cNvSpPr/>
              <p:nvPr/>
            </p:nvSpPr>
            <p:spPr>
              <a:xfrm rot="5400000">
                <a:off x="2245135" y="170242"/>
                <a:ext cx="2603607" cy="2265138"/>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a:p>
            </p:txBody>
          </p:sp>
          <p:sp>
            <p:nvSpPr>
              <p:cNvPr id="13" name="Шестиугольник 4"/>
              <p:cNvSpPr/>
              <p:nvPr/>
            </p:nvSpPr>
            <p:spPr>
              <a:xfrm>
                <a:off x="2496414" y="406735"/>
                <a:ext cx="2183094"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err="1">
                    <a:latin typeface="Tahoma" pitchFamily="34" charset="0"/>
                    <a:ea typeface="Tahoma" pitchFamily="34" charset="0"/>
                    <a:cs typeface="Tahoma" pitchFamily="34" charset="0"/>
                  </a:rPr>
                  <a:t>Ашықтық</a:t>
                </a:r>
                <a:endParaRPr lang="ru-RU" sz="1900" b="1" kern="1200" dirty="0">
                  <a:latin typeface="Tahoma" pitchFamily="34" charset="0"/>
                  <a:ea typeface="Tahoma" pitchFamily="34" charset="0"/>
                  <a:cs typeface="Tahoma" pitchFamily="34" charset="0"/>
                </a:endParaRPr>
              </a:p>
            </p:txBody>
          </p:sp>
        </p:grpSp>
        <p:grpSp>
          <p:nvGrpSpPr>
            <p:cNvPr id="15" name="Группа 14"/>
            <p:cNvGrpSpPr/>
            <p:nvPr/>
          </p:nvGrpSpPr>
          <p:grpSpPr>
            <a:xfrm>
              <a:off x="4713375" y="1627839"/>
              <a:ext cx="2265138" cy="2603607"/>
              <a:chOff x="2414370" y="1007"/>
              <a:chExt cx="2265138" cy="2603607"/>
            </a:xfrm>
          </p:grpSpPr>
          <p:sp>
            <p:nvSpPr>
              <p:cNvPr id="16" name="Шестиугольник 15"/>
              <p:cNvSpPr/>
              <p:nvPr/>
            </p:nvSpPr>
            <p:spPr>
              <a:xfrm rot="5400000">
                <a:off x="2245135" y="170242"/>
                <a:ext cx="2603607" cy="2265138"/>
              </a:xfrm>
              <a:prstGeom prst="hexagon">
                <a:avLst>
                  <a:gd name="adj" fmla="val 25000"/>
                  <a:gd name="vf" fmla="val 11547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a:p>
            </p:txBody>
          </p:sp>
          <p:sp>
            <p:nvSpPr>
              <p:cNvPr id="17" name="Шестиугольник 4"/>
              <p:cNvSpPr/>
              <p:nvPr/>
            </p:nvSpPr>
            <p:spPr>
              <a:xfrm>
                <a:off x="2486057" y="406735"/>
                <a:ext cx="2193451"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dirty="0" err="1">
                    <a:latin typeface="Tahoma" pitchFamily="34" charset="0"/>
                    <a:ea typeface="Tahoma" pitchFamily="34" charset="0"/>
                    <a:cs typeface="Tahoma" pitchFamily="34" charset="0"/>
                  </a:rPr>
                  <a:t>Сенімділік</a:t>
                </a:r>
                <a:endParaRPr lang="ru-RU" sz="1900" b="1" kern="1200" dirty="0">
                  <a:latin typeface="Tahoma" pitchFamily="34" charset="0"/>
                  <a:ea typeface="Tahoma" pitchFamily="34" charset="0"/>
                  <a:cs typeface="Tahoma" pitchFamily="34" charset="0"/>
                </a:endParaRPr>
              </a:p>
            </p:txBody>
          </p:sp>
        </p:grpSp>
        <p:grpSp>
          <p:nvGrpSpPr>
            <p:cNvPr id="18" name="Группа 17"/>
            <p:cNvGrpSpPr/>
            <p:nvPr/>
          </p:nvGrpSpPr>
          <p:grpSpPr>
            <a:xfrm>
              <a:off x="5970564" y="3902015"/>
              <a:ext cx="2374964" cy="2603607"/>
              <a:chOff x="2414370" y="1008"/>
              <a:chExt cx="2374964" cy="2603607"/>
            </a:xfrm>
          </p:grpSpPr>
          <p:sp>
            <p:nvSpPr>
              <p:cNvPr id="19" name="Шестиугольник 18"/>
              <p:cNvSpPr/>
              <p:nvPr/>
            </p:nvSpPr>
            <p:spPr>
              <a:xfrm rot="5400000">
                <a:off x="2300048" y="115330"/>
                <a:ext cx="2603607" cy="2374964"/>
              </a:xfrm>
              <a:prstGeom prst="hexagon">
                <a:avLst>
                  <a:gd name="adj" fmla="val 25000"/>
                  <a:gd name="vf" fmla="val 11547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a:p>
            </p:txBody>
          </p:sp>
          <p:sp>
            <p:nvSpPr>
              <p:cNvPr id="20" name="Шестиугольник 4"/>
              <p:cNvSpPr/>
              <p:nvPr/>
            </p:nvSpPr>
            <p:spPr>
              <a:xfrm>
                <a:off x="2437710" y="420160"/>
                <a:ext cx="2351624"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a:latin typeface="Tahoma" pitchFamily="34" charset="0"/>
                    <a:ea typeface="Tahoma" pitchFamily="34" charset="0"/>
                    <a:cs typeface="Tahoma" pitchFamily="34" charset="0"/>
                  </a:rPr>
                  <a:t>ЖЕКЕ ЖАУАПКЕРШІЛІК</a:t>
                </a:r>
              </a:p>
            </p:txBody>
          </p:sp>
        </p:grpSp>
        <p:grpSp>
          <p:nvGrpSpPr>
            <p:cNvPr id="21" name="Группа 20"/>
            <p:cNvGrpSpPr/>
            <p:nvPr/>
          </p:nvGrpSpPr>
          <p:grpSpPr>
            <a:xfrm>
              <a:off x="3461624" y="3902014"/>
              <a:ext cx="2265139" cy="2603607"/>
              <a:chOff x="2414369" y="1007"/>
              <a:chExt cx="2265139" cy="2603607"/>
            </a:xfrm>
          </p:grpSpPr>
          <p:sp>
            <p:nvSpPr>
              <p:cNvPr id="22" name="Шестиугольник 21"/>
              <p:cNvSpPr/>
              <p:nvPr/>
            </p:nvSpPr>
            <p:spPr>
              <a:xfrm rot="5400000">
                <a:off x="2245135" y="170242"/>
                <a:ext cx="2603607" cy="2265138"/>
              </a:xfrm>
              <a:prstGeom prst="hexagon">
                <a:avLst>
                  <a:gd name="adj" fmla="val 25000"/>
                  <a:gd name="vf" fmla="val 11547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a:p>
            </p:txBody>
          </p:sp>
          <p:sp>
            <p:nvSpPr>
              <p:cNvPr id="23" name="Шестиугольник 4"/>
              <p:cNvSpPr/>
              <p:nvPr/>
            </p:nvSpPr>
            <p:spPr>
              <a:xfrm>
                <a:off x="2414369" y="495512"/>
                <a:ext cx="2265139"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a:latin typeface="Tahoma" pitchFamily="34" charset="0"/>
                    <a:ea typeface="Tahoma" pitchFamily="34" charset="0"/>
                    <a:cs typeface="Tahoma" pitchFamily="34" charset="0"/>
                  </a:rPr>
                  <a:t>Жан-</a:t>
                </a:r>
                <a:r>
                  <a:rPr lang="ru-RU" sz="1900" b="1" kern="1200" dirty="0" err="1">
                    <a:latin typeface="Tahoma" pitchFamily="34" charset="0"/>
                    <a:ea typeface="Tahoma" pitchFamily="34" charset="0"/>
                    <a:cs typeface="Tahoma" pitchFamily="34" charset="0"/>
                  </a:rPr>
                  <a:t>жақты</a:t>
                </a:r>
                <a:endParaRPr lang="ru-RU" sz="1900" b="1" kern="1200" dirty="0">
                  <a:latin typeface="Tahoma" pitchFamily="34" charset="0"/>
                  <a:ea typeface="Tahoma" pitchFamily="34" charset="0"/>
                  <a:cs typeface="Tahoma" pitchFamily="34" charset="0"/>
                </a:endParaRPr>
              </a:p>
            </p:txBody>
          </p:sp>
        </p:grpSp>
        <p:grpSp>
          <p:nvGrpSpPr>
            <p:cNvPr id="24" name="Группа 23"/>
            <p:cNvGrpSpPr/>
            <p:nvPr/>
          </p:nvGrpSpPr>
          <p:grpSpPr>
            <a:xfrm>
              <a:off x="2218753" y="1627851"/>
              <a:ext cx="2265138" cy="2603607"/>
              <a:chOff x="2414370" y="1007"/>
              <a:chExt cx="2265138" cy="2603607"/>
            </a:xfrm>
          </p:grpSpPr>
          <p:sp>
            <p:nvSpPr>
              <p:cNvPr id="25" name="Шестиугольник 24"/>
              <p:cNvSpPr/>
              <p:nvPr/>
            </p:nvSpPr>
            <p:spPr>
              <a:xfrm rot="5400000">
                <a:off x="2245135" y="170242"/>
                <a:ext cx="2603607" cy="2265138"/>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a:p>
            </p:txBody>
          </p:sp>
          <p:sp>
            <p:nvSpPr>
              <p:cNvPr id="26" name="Шестиугольник 4"/>
              <p:cNvSpPr/>
              <p:nvPr/>
            </p:nvSpPr>
            <p:spPr>
              <a:xfrm>
                <a:off x="2539323" y="406731"/>
                <a:ext cx="2015230"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b="1" dirty="0" err="1">
                    <a:latin typeface="Tahoma" pitchFamily="34" charset="0"/>
                    <a:ea typeface="Tahoma" pitchFamily="34" charset="0"/>
                    <a:cs typeface="Tahoma" pitchFamily="34" charset="0"/>
                  </a:rPr>
                  <a:t>Объективтілік</a:t>
                </a:r>
                <a:endParaRPr lang="ru-RU" b="1" kern="1200" dirty="0">
                  <a:latin typeface="Tahoma" pitchFamily="34" charset="0"/>
                  <a:ea typeface="Tahoma" pitchFamily="34" charset="0"/>
                  <a:cs typeface="Tahoma" pitchFamily="34" charset="0"/>
                </a:endParaRPr>
              </a:p>
            </p:txBody>
          </p:sp>
        </p:grpSp>
      </p:grpSp>
      <p:sp>
        <p:nvSpPr>
          <p:cNvPr id="7" name="Title 1">
            <a:extLst>
              <a:ext uri="{FF2B5EF4-FFF2-40B4-BE49-F238E27FC236}">
                <a16:creationId xmlns:a16="http://schemas.microsoft.com/office/drawing/2014/main" id="{F138469B-7C03-DF70-212C-08013DE778F4}"/>
              </a:ext>
            </a:extLst>
          </p:cNvPr>
          <p:cNvSpPr>
            <a:spLocks noGrp="1"/>
          </p:cNvSpPr>
          <p:nvPr>
            <p:ph type="title"/>
          </p:nvPr>
        </p:nvSpPr>
        <p:spPr>
          <a:xfrm>
            <a:off x="1146329" y="139019"/>
            <a:ext cx="10515600" cy="1048431"/>
          </a:xfrm>
        </p:spPr>
        <p:txBody>
          <a:bodyPr/>
          <a:lstStyle/>
          <a:p>
            <a:r>
              <a:rPr lang="ru-RU" b="1" dirty="0">
                <a:solidFill>
                  <a:srgbClr val="C00000"/>
                </a:solidFill>
              </a:rPr>
              <a:t>СЖТІТ ПРИНЦИПТЕРІ</a:t>
            </a:r>
            <a:endParaRPr lang="en-KZ" b="1" dirty="0">
              <a:solidFill>
                <a:srgbClr val="C00000"/>
              </a:solidFill>
            </a:endParaRPr>
          </a:p>
        </p:txBody>
      </p:sp>
    </p:spTree>
    <p:extLst>
      <p:ext uri="{BB962C8B-B14F-4D97-AF65-F5344CB8AC3E}">
        <p14:creationId xmlns:p14="http://schemas.microsoft.com/office/powerpoint/2010/main" val="164439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621794"/>
            <a:ext cx="10820400" cy="5486400"/>
          </a:xfrm>
          <a:prstGeom prst="rect">
            <a:avLst/>
          </a:prstGeom>
          <a:solidFill>
            <a:srgbClr val="0E344E"/>
          </a:solidFill>
        </p:spPr>
        <p:txBody>
          <a:bodyPr/>
          <a:lstStyle/>
          <a:p>
            <a:endParaRPr lang="ru-RU"/>
          </a:p>
        </p:txBody>
      </p:sp>
      <p:sp>
        <p:nvSpPr>
          <p:cNvPr id="3" name="AutoShape 3"/>
          <p:cNvSpPr/>
          <p:nvPr/>
        </p:nvSpPr>
        <p:spPr>
          <a:xfrm>
            <a:off x="641227" y="2170633"/>
            <a:ext cx="4822693" cy="2073384"/>
          </a:xfrm>
          <a:prstGeom prst="rect">
            <a:avLst/>
          </a:prstGeom>
          <a:solidFill>
            <a:srgbClr val="ABDFEB"/>
          </a:solidFill>
        </p:spPr>
        <p:txBody>
          <a:bodyPr/>
          <a:lstStyle/>
          <a:p>
            <a:endParaRPr lang="ru-RU"/>
          </a:p>
        </p:txBody>
      </p:sp>
      <p:grpSp>
        <p:nvGrpSpPr>
          <p:cNvPr id="4" name="Group 4"/>
          <p:cNvGrpSpPr/>
          <p:nvPr/>
        </p:nvGrpSpPr>
        <p:grpSpPr>
          <a:xfrm>
            <a:off x="6017085" y="2869317"/>
            <a:ext cx="231915" cy="231914"/>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F6F6"/>
            </a:solidFill>
          </p:spPr>
          <p:txBody>
            <a:bodyPr/>
            <a:lstStyle/>
            <a:p>
              <a:endParaRPr lang="ru-RU"/>
            </a:p>
          </p:txBody>
        </p:sp>
      </p:grpSp>
      <p:grpSp>
        <p:nvGrpSpPr>
          <p:cNvPr id="6" name="Group 6"/>
          <p:cNvGrpSpPr/>
          <p:nvPr/>
        </p:nvGrpSpPr>
        <p:grpSpPr>
          <a:xfrm>
            <a:off x="6020933" y="3482484"/>
            <a:ext cx="231915" cy="23191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F6F6"/>
            </a:solidFill>
          </p:spPr>
          <p:txBody>
            <a:bodyPr/>
            <a:lstStyle/>
            <a:p>
              <a:endParaRPr lang="ru-RU"/>
            </a:p>
          </p:txBody>
        </p:sp>
      </p:grpSp>
      <p:sp>
        <p:nvSpPr>
          <p:cNvPr id="10" name="TextBox 10"/>
          <p:cNvSpPr txBox="1"/>
          <p:nvPr/>
        </p:nvSpPr>
        <p:spPr>
          <a:xfrm>
            <a:off x="576221" y="2329173"/>
            <a:ext cx="4952703" cy="1897955"/>
          </a:xfrm>
          <a:prstGeom prst="rect">
            <a:avLst/>
          </a:prstGeom>
        </p:spPr>
        <p:txBody>
          <a:bodyPr wrap="square" lIns="0" tIns="0" rIns="0" bIns="0" rtlCol="0" anchor="t">
            <a:spAutoFit/>
          </a:bodyPr>
          <a:lstStyle/>
          <a:p>
            <a:pPr algn="ctr" defTabSz="609630">
              <a:lnSpc>
                <a:spcPts val="3696"/>
              </a:lnSpc>
            </a:pPr>
            <a:r>
              <a:rPr lang="kk-KZ" sz="2800" b="1" spc="26" dirty="0">
                <a:solidFill>
                  <a:srgbClr val="0E344E"/>
                </a:solidFill>
                <a:latin typeface="Arial" panose="020B0604020202020204" pitchFamily="34" charset="0"/>
                <a:cs typeface="Arial" panose="020B0604020202020204" pitchFamily="34" charset="0"/>
              </a:rPr>
              <a:t>Сыбайлас жемқорлық тәуекелдеріне ішкі талдау жүргізу туралы шешім</a:t>
            </a:r>
          </a:p>
          <a:p>
            <a:pPr algn="ctr" defTabSz="609630">
              <a:lnSpc>
                <a:spcPts val="3696"/>
              </a:lnSpc>
            </a:pPr>
            <a:r>
              <a:rPr lang="kk-KZ" sz="2800" b="1" spc="26" dirty="0">
                <a:solidFill>
                  <a:srgbClr val="0E344E"/>
                </a:solidFill>
                <a:latin typeface="Arial" panose="020B0604020202020204" pitchFamily="34" charset="0"/>
                <a:cs typeface="Arial" panose="020B0604020202020204" pitchFamily="34" charset="0"/>
              </a:rPr>
              <a:t> БҰЙРЫҚ</a:t>
            </a:r>
            <a:endParaRPr lang="en-US" sz="2800" b="1" spc="26" dirty="0">
              <a:solidFill>
                <a:srgbClr val="0E344E"/>
              </a:solidFill>
              <a:latin typeface="Arial" panose="020B0604020202020204" pitchFamily="34" charset="0"/>
              <a:cs typeface="Arial" panose="020B0604020202020204" pitchFamily="34" charset="0"/>
            </a:endParaRPr>
          </a:p>
        </p:txBody>
      </p:sp>
      <p:sp>
        <p:nvSpPr>
          <p:cNvPr id="12" name="TextBox 12"/>
          <p:cNvSpPr txBox="1"/>
          <p:nvPr/>
        </p:nvSpPr>
        <p:spPr>
          <a:xfrm>
            <a:off x="6615858" y="2207229"/>
            <a:ext cx="4742991" cy="2154436"/>
          </a:xfrm>
          <a:prstGeom prst="rect">
            <a:avLst/>
          </a:prstGeom>
        </p:spPr>
        <p:txBody>
          <a:bodyPr wrap="square" lIns="0" tIns="0" rIns="0" bIns="0" rtlCol="0" anchor="t">
            <a:spAutoFit/>
          </a:bodyPr>
          <a:lstStyle/>
          <a:p>
            <a:r>
              <a:rPr lang="kk-KZ" sz="2000" b="1" dirty="0">
                <a:solidFill>
                  <a:prstClr val="white"/>
                </a:solidFill>
                <a:latin typeface="Arial" panose="020B0604020202020204" pitchFamily="34" charset="0"/>
                <a:cs typeface="Arial" panose="020B0604020202020204" pitchFamily="34" charset="0"/>
              </a:rPr>
              <a:t>БАСЫШЛАР:</a:t>
            </a:r>
            <a:endParaRPr lang="ru-RU" sz="2000" b="1" dirty="0">
              <a:solidFill>
                <a:prstClr val="whit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ru-RU" sz="2000" dirty="0">
              <a:solidFill>
                <a:prstClr val="white"/>
              </a:solidFill>
              <a:latin typeface="Arial" panose="020B0604020202020204" pitchFamily="34" charset="0"/>
              <a:cs typeface="Arial" panose="020B0604020202020204" pitchFamily="34" charset="0"/>
            </a:endParaRPr>
          </a:p>
          <a:p>
            <a:r>
              <a:rPr lang="ru-RU" sz="2000" dirty="0" err="1">
                <a:solidFill>
                  <a:prstClr val="white"/>
                </a:solidFill>
                <a:latin typeface="Arial" panose="020B0604020202020204" pitchFamily="34" charset="0"/>
                <a:cs typeface="Arial" panose="020B0604020202020204" pitchFamily="34" charset="0"/>
              </a:rPr>
              <a:t>Мемлекеттік</a:t>
            </a:r>
            <a:r>
              <a:rPr lang="ru-RU" sz="2000" dirty="0">
                <a:solidFill>
                  <a:prstClr val="white"/>
                </a:solidFill>
                <a:latin typeface="Arial" panose="020B0604020202020204" pitchFamily="34" charset="0"/>
                <a:cs typeface="Arial" panose="020B0604020202020204" pitchFamily="34" charset="0"/>
              </a:rPr>
              <a:t> орган </a:t>
            </a:r>
            <a:r>
              <a:rPr lang="ru-RU" sz="2000" dirty="0" err="1">
                <a:solidFill>
                  <a:prstClr val="white"/>
                </a:solidFill>
                <a:latin typeface="Arial" panose="020B0604020202020204" pitchFamily="34" charset="0"/>
                <a:cs typeface="Arial" panose="020B0604020202020204" pitchFamily="34" charset="0"/>
              </a:rPr>
              <a:t>және</a:t>
            </a:r>
            <a:r>
              <a:rPr lang="ru-RU" sz="2000" dirty="0">
                <a:solidFill>
                  <a:prstClr val="white"/>
                </a:solidFill>
                <a:latin typeface="Arial" panose="020B0604020202020204" pitchFamily="34" charset="0"/>
                <a:cs typeface="Arial" panose="020B0604020202020204" pitchFamily="34" charset="0"/>
              </a:rPr>
              <a:t> </a:t>
            </a:r>
            <a:r>
              <a:rPr lang="ru-RU" sz="2000" dirty="0" err="1">
                <a:solidFill>
                  <a:prstClr val="white"/>
                </a:solidFill>
                <a:latin typeface="Arial" panose="020B0604020202020204" pitchFamily="34" charset="0"/>
                <a:cs typeface="Arial" panose="020B0604020202020204" pitchFamily="34" charset="0"/>
              </a:rPr>
              <a:t>оның</a:t>
            </a:r>
            <a:r>
              <a:rPr lang="ru-RU" sz="2000" dirty="0">
                <a:solidFill>
                  <a:prstClr val="white"/>
                </a:solidFill>
                <a:latin typeface="Arial" panose="020B0604020202020204" pitchFamily="34" charset="0"/>
                <a:cs typeface="Arial" panose="020B0604020202020204" pitchFamily="34" charset="0"/>
              </a:rPr>
              <a:t> </a:t>
            </a:r>
            <a:r>
              <a:rPr lang="ru-RU" sz="2000" dirty="0" err="1">
                <a:solidFill>
                  <a:prstClr val="white"/>
                </a:solidFill>
                <a:latin typeface="Arial" panose="020B0604020202020204" pitchFamily="34" charset="0"/>
                <a:cs typeface="Arial" panose="020B0604020202020204" pitchFamily="34" charset="0"/>
              </a:rPr>
              <a:t>ведомствосының</a:t>
            </a:r>
            <a:r>
              <a:rPr lang="ru-RU" sz="2000" dirty="0">
                <a:solidFill>
                  <a:prstClr val="white"/>
                </a:solidFill>
                <a:latin typeface="Arial" panose="020B0604020202020204" pitchFamily="34" charset="0"/>
                <a:cs typeface="Arial" panose="020B0604020202020204" pitchFamily="34" charset="0"/>
              </a:rPr>
              <a:t> </a:t>
            </a:r>
            <a:r>
              <a:rPr lang="ru-RU" sz="2000" dirty="0" err="1">
                <a:solidFill>
                  <a:prstClr val="white"/>
                </a:solidFill>
                <a:latin typeface="Arial" panose="020B0604020202020204" pitchFamily="34" charset="0"/>
                <a:cs typeface="Arial" panose="020B0604020202020204" pitchFamily="34" charset="0"/>
              </a:rPr>
              <a:t>басшысы</a:t>
            </a:r>
            <a:r>
              <a:rPr lang="ru-RU" sz="2000" dirty="0">
                <a:solidFill>
                  <a:prstClr val="white"/>
                </a:solidFill>
                <a:latin typeface="Arial" panose="020B0604020202020204" pitchFamily="34" charset="0"/>
                <a:cs typeface="Arial" panose="020B0604020202020204" pitchFamily="34" charset="0"/>
              </a:rPr>
              <a:t>; </a:t>
            </a:r>
          </a:p>
          <a:p>
            <a:endParaRPr lang="ru-RU" sz="2000" dirty="0">
              <a:solidFill>
                <a:prstClr val="white"/>
              </a:solidFill>
              <a:latin typeface="Arial" panose="020B0604020202020204" pitchFamily="34" charset="0"/>
              <a:cs typeface="Arial" panose="020B0604020202020204" pitchFamily="34" charset="0"/>
            </a:endParaRPr>
          </a:p>
          <a:p>
            <a:r>
              <a:rPr lang="ru-RU" sz="2000" dirty="0" err="1">
                <a:solidFill>
                  <a:prstClr val="white"/>
                </a:solidFill>
                <a:latin typeface="Arial" panose="020B0604020202020204" pitchFamily="34" charset="0"/>
                <a:cs typeface="Arial" panose="020B0604020202020204" pitchFamily="34" charset="0"/>
              </a:rPr>
              <a:t>Квазимемлекеттік</a:t>
            </a:r>
            <a:r>
              <a:rPr lang="ru-RU" sz="2000" dirty="0">
                <a:solidFill>
                  <a:prstClr val="white"/>
                </a:solidFill>
                <a:latin typeface="Arial" panose="020B0604020202020204" pitchFamily="34" charset="0"/>
                <a:cs typeface="Arial" panose="020B0604020202020204" pitchFamily="34" charset="0"/>
              </a:rPr>
              <a:t> сектор </a:t>
            </a:r>
            <a:r>
              <a:rPr lang="ru-RU" sz="2000" dirty="0" err="1">
                <a:solidFill>
                  <a:prstClr val="white"/>
                </a:solidFill>
                <a:latin typeface="Arial" panose="020B0604020202020204" pitchFamily="34" charset="0"/>
                <a:cs typeface="Arial" panose="020B0604020202020204" pitchFamily="34" charset="0"/>
              </a:rPr>
              <a:t>субъектілері</a:t>
            </a:r>
            <a:r>
              <a:rPr lang="ru-RU" sz="2000" dirty="0">
                <a:solidFill>
                  <a:prstClr val="white"/>
                </a:solidFill>
                <a:latin typeface="Arial" panose="020B0604020202020204" pitchFamily="34" charset="0"/>
                <a:cs typeface="Arial" panose="020B0604020202020204" pitchFamily="34" charset="0"/>
              </a:rPr>
              <a:t> </a:t>
            </a:r>
            <a:r>
              <a:rPr lang="ru-RU" sz="2000" dirty="0" err="1">
                <a:solidFill>
                  <a:prstClr val="white"/>
                </a:solidFill>
                <a:latin typeface="Arial" panose="020B0604020202020204" pitchFamily="34" charset="0"/>
                <a:cs typeface="Arial" panose="020B0604020202020204" pitchFamily="34" charset="0"/>
              </a:rPr>
              <a:t>басшылары</a:t>
            </a:r>
            <a:endParaRPr lang="en-US" sz="1900" spc="19" dirty="0">
              <a:solidFill>
                <a:srgbClr val="FFFFFF"/>
              </a:solidFill>
              <a:latin typeface="Oswald"/>
            </a:endParaRPr>
          </a:p>
        </p:txBody>
      </p:sp>
      <p:sp>
        <p:nvSpPr>
          <p:cNvPr id="17" name="Slide Number Placeholder 8">
            <a:extLst>
              <a:ext uri="{FF2B5EF4-FFF2-40B4-BE49-F238E27FC236}">
                <a16:creationId xmlns:a16="http://schemas.microsoft.com/office/drawing/2014/main" id="{9BE8862C-21B3-C64B-87A2-0859EEA17440}"/>
              </a:ext>
            </a:extLst>
          </p:cNvPr>
          <p:cNvSpPr>
            <a:spLocks noGrp="1"/>
          </p:cNvSpPr>
          <p:nvPr>
            <p:ph type="sldNum" sz="quarter" idx="12"/>
          </p:nvPr>
        </p:nvSpPr>
        <p:spPr>
          <a:xfrm>
            <a:off x="8987348" y="6388526"/>
            <a:ext cx="2743200" cy="365125"/>
          </a:xfrm>
        </p:spPr>
        <p:txBody>
          <a:bodyPr/>
          <a:lstStyle/>
          <a:p>
            <a:pPr>
              <a:defRPr/>
            </a:pPr>
            <a:r>
              <a:rPr lang="ru-RU" sz="1400" dirty="0">
                <a:solidFill>
                  <a:prstClr val="black">
                    <a:tint val="75000"/>
                  </a:prstClr>
                </a:solidFill>
                <a:latin typeface="Arial" panose="020B0604020202020204" pitchFamily="34" charset="0"/>
                <a:cs typeface="Arial" panose="020B0604020202020204" pitchFamily="34" charset="0"/>
              </a:rPr>
              <a:t>7</a:t>
            </a:r>
          </a:p>
        </p:txBody>
      </p:sp>
      <p:sp>
        <p:nvSpPr>
          <p:cNvPr id="18" name="Rectangle 6">
            <a:extLst>
              <a:ext uri="{FF2B5EF4-FFF2-40B4-BE49-F238E27FC236}">
                <a16:creationId xmlns:a16="http://schemas.microsoft.com/office/drawing/2014/main" id="{A6D5175C-84D9-754F-8DB9-0876E95B68B3}"/>
              </a:ext>
            </a:extLst>
          </p:cNvPr>
          <p:cNvSpPr/>
          <p:nvPr/>
        </p:nvSpPr>
        <p:spPr>
          <a:xfrm>
            <a:off x="2794412" y="621796"/>
            <a:ext cx="6603176" cy="738699"/>
          </a:xfrm>
          <a:prstGeom prst="rect">
            <a:avLst/>
          </a:pr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solidFill>
                  <a:prstClr val="white"/>
                </a:solidFill>
                <a:latin typeface="Arial" panose="020B0604020202020204" pitchFamily="34" charset="0"/>
                <a:cs typeface="Arial" panose="020B0604020202020204" pitchFamily="34" charset="0"/>
              </a:rPr>
              <a:t>Негізі</a:t>
            </a:r>
            <a:endParaRPr lang="en-US" sz="2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886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2182475"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6338656" y="660438"/>
            <a:ext cx="5557421" cy="584775"/>
          </a:xfrm>
          <a:prstGeom prst="rect">
            <a:avLst/>
          </a:prstGeom>
        </p:spPr>
        <p:txBody>
          <a:bodyPr wrap="square">
            <a:spAutoFit/>
          </a:bodyPr>
          <a:lstStyle/>
          <a:p>
            <a:pPr algn="ctr"/>
            <a:r>
              <a:rPr lang="ru-RU" b="1" dirty="0">
                <a:solidFill>
                  <a:schemeClr val="bg1"/>
                </a:solidFill>
                <a:latin typeface="Tahoma" pitchFamily="34" charset="0"/>
                <a:ea typeface="Tahoma" pitchFamily="34" charset="0"/>
                <a:cs typeface="Tahoma" pitchFamily="34" charset="0"/>
              </a:rPr>
              <a:t>ОБЪЕКТ</a:t>
            </a:r>
            <a:br>
              <a:rPr lang="ru-RU" sz="2400" dirty="0">
                <a:solidFill>
                  <a:schemeClr val="bg1"/>
                </a:solidFill>
                <a:latin typeface="Tahoma" pitchFamily="34" charset="0"/>
                <a:ea typeface="Tahoma" pitchFamily="34" charset="0"/>
                <a:cs typeface="Tahoma" pitchFamily="34" charset="0"/>
              </a:rPr>
            </a:br>
            <a:r>
              <a:rPr lang="ru-RU" sz="1400" dirty="0">
                <a:solidFill>
                  <a:schemeClr val="bg1"/>
                </a:solidFill>
                <a:latin typeface="Tahoma" pitchFamily="34" charset="0"/>
                <a:ea typeface="Tahoma" pitchFamily="34" charset="0"/>
                <a:cs typeface="Tahoma" pitchFamily="34" charset="0"/>
              </a:rPr>
              <a:t>(</a:t>
            </a:r>
            <a:r>
              <a:rPr lang="ru-RU" sz="1400" dirty="0" err="1">
                <a:solidFill>
                  <a:schemeClr val="bg1"/>
                </a:solidFill>
                <a:latin typeface="Tahoma" pitchFamily="34" charset="0"/>
                <a:ea typeface="Tahoma" pitchFamily="34" charset="0"/>
                <a:cs typeface="Tahoma" pitchFamily="34" charset="0"/>
              </a:rPr>
              <a:t>қызметі</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талдауға</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жататын</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бөлімше</a:t>
            </a:r>
            <a:r>
              <a:rPr lang="ru-RU" sz="1400" dirty="0">
                <a:solidFill>
                  <a:schemeClr val="bg1"/>
                </a:solidFill>
                <a:latin typeface="Tahoma" pitchFamily="34" charset="0"/>
                <a:ea typeface="Tahoma" pitchFamily="34" charset="0"/>
                <a:cs typeface="Tahoma" pitchFamily="34" charset="0"/>
              </a:rPr>
              <a:t>)</a:t>
            </a:r>
          </a:p>
        </p:txBody>
      </p:sp>
      <p:sp>
        <p:nvSpPr>
          <p:cNvPr id="21" name="Прямоугольник 20"/>
          <p:cNvSpPr/>
          <p:nvPr/>
        </p:nvSpPr>
        <p:spPr>
          <a:xfrm>
            <a:off x="6676009" y="1825737"/>
            <a:ext cx="4314548" cy="615553"/>
          </a:xfrm>
          <a:prstGeom prst="rect">
            <a:avLst/>
          </a:prstGeom>
        </p:spPr>
        <p:txBody>
          <a:bodyPr wrap="square">
            <a:spAutoFit/>
          </a:bodyPr>
          <a:lstStyle/>
          <a:p>
            <a:pPr algn="ctr"/>
            <a:r>
              <a:rPr lang="ru-RU" sz="2000" b="1" dirty="0">
                <a:solidFill>
                  <a:schemeClr val="bg1"/>
                </a:solidFill>
                <a:latin typeface="Tahoma" pitchFamily="34" charset="0"/>
                <a:ea typeface="Tahoma" pitchFamily="34" charset="0"/>
                <a:cs typeface="Tahoma" pitchFamily="34" charset="0"/>
              </a:rPr>
              <a:t>ТАЛДАУ БАҒЫТТАРЫ</a:t>
            </a:r>
            <a:br>
              <a:rPr lang="ru-RU" sz="2000" b="1" dirty="0">
                <a:solidFill>
                  <a:schemeClr val="bg1"/>
                </a:solidFill>
                <a:latin typeface="Tahoma" pitchFamily="34" charset="0"/>
                <a:ea typeface="Tahoma" pitchFamily="34" charset="0"/>
                <a:cs typeface="Tahoma" pitchFamily="34" charset="0"/>
              </a:rPr>
            </a:br>
            <a:r>
              <a:rPr lang="ru-RU" sz="1400" dirty="0">
                <a:solidFill>
                  <a:schemeClr val="bg1"/>
                </a:solidFill>
                <a:latin typeface="Tahoma" pitchFamily="34" charset="0"/>
                <a:ea typeface="Tahoma" pitchFamily="34" charset="0"/>
                <a:cs typeface="Tahoma" pitchFamily="34" charset="0"/>
              </a:rPr>
              <a:t>(НҚА, </a:t>
            </a:r>
            <a:r>
              <a:rPr lang="ru-RU" sz="1400" dirty="0" err="1">
                <a:solidFill>
                  <a:schemeClr val="bg1"/>
                </a:solidFill>
                <a:latin typeface="Tahoma" pitchFamily="34" charset="0"/>
                <a:ea typeface="Tahoma" pitchFamily="34" charset="0"/>
                <a:cs typeface="Tahoma" pitchFamily="34" charset="0"/>
              </a:rPr>
              <a:t>ұйымдастыру-басқару</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қызметі</a:t>
            </a:r>
            <a:r>
              <a:rPr lang="ru-RU" sz="1400" dirty="0">
                <a:solidFill>
                  <a:schemeClr val="bg1"/>
                </a:solidFill>
                <a:latin typeface="Tahoma" pitchFamily="34" charset="0"/>
                <a:ea typeface="Tahoma" pitchFamily="34" charset="0"/>
                <a:cs typeface="Tahoma" pitchFamily="34" charset="0"/>
              </a:rPr>
              <a:t>)</a:t>
            </a:r>
          </a:p>
        </p:txBody>
      </p:sp>
      <p:sp>
        <p:nvSpPr>
          <p:cNvPr id="22" name="Прямоугольник 21"/>
          <p:cNvSpPr/>
          <p:nvPr/>
        </p:nvSpPr>
        <p:spPr>
          <a:xfrm>
            <a:off x="6479061" y="2784207"/>
            <a:ext cx="3804422" cy="1138773"/>
          </a:xfrm>
          <a:prstGeom prst="rect">
            <a:avLst/>
          </a:prstGeom>
        </p:spPr>
        <p:txBody>
          <a:bodyPr wrap="square">
            <a:spAutoFit/>
          </a:bodyPr>
          <a:lstStyle/>
          <a:p>
            <a:pPr algn="ctr"/>
            <a:r>
              <a:rPr lang="kk-KZ" sz="2000" b="1" dirty="0">
                <a:solidFill>
                  <a:schemeClr val="bg1"/>
                </a:solidFill>
                <a:latin typeface="Tahoma" pitchFamily="34" charset="0"/>
                <a:ea typeface="Tahoma" pitchFamily="34" charset="0"/>
                <a:cs typeface="Tahoma" pitchFamily="34" charset="0"/>
              </a:rPr>
              <a:t>ТАЛДАУДЫ КІМ ЖҮРГІЗЕДІ </a:t>
            </a:r>
          </a:p>
          <a:p>
            <a:pPr algn="ctr"/>
            <a:r>
              <a:rPr lang="ru-RU" sz="1400" dirty="0">
                <a:solidFill>
                  <a:schemeClr val="bg1"/>
                </a:solidFill>
                <a:latin typeface="Tahoma" pitchFamily="34" charset="0"/>
                <a:ea typeface="Tahoma" pitchFamily="34" charset="0"/>
                <a:cs typeface="Tahoma" pitchFamily="34" charset="0"/>
              </a:rPr>
              <a:t>(</a:t>
            </a:r>
            <a:r>
              <a:rPr lang="ru-RU" sz="1400" dirty="0" err="1">
                <a:solidFill>
                  <a:schemeClr val="bg1"/>
                </a:solidFill>
                <a:latin typeface="Tahoma" pitchFamily="34" charset="0"/>
                <a:ea typeface="Tahoma" pitchFamily="34" charset="0"/>
                <a:cs typeface="Tahoma" pitchFamily="34" charset="0"/>
              </a:rPr>
              <a:t>лауазымды</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тұлға</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құрылымдық</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бөлімше</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жұмыс</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тобы</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тартылған</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мамандар</a:t>
            </a:r>
            <a:r>
              <a:rPr lang="ru-RU" sz="1400" dirty="0">
                <a:solidFill>
                  <a:schemeClr val="bg1"/>
                </a:solidFill>
                <a:latin typeface="Tahoma" pitchFamily="34" charset="0"/>
                <a:ea typeface="Tahoma" pitchFamily="34" charset="0"/>
                <a:cs typeface="Tahoma" pitchFamily="34" charset="0"/>
              </a:rPr>
              <a:t>)</a:t>
            </a:r>
          </a:p>
        </p:txBody>
      </p:sp>
      <p:sp>
        <p:nvSpPr>
          <p:cNvPr id="2" name="Прямоугольник 1"/>
          <p:cNvSpPr/>
          <p:nvPr/>
        </p:nvSpPr>
        <p:spPr>
          <a:xfrm>
            <a:off x="7094766" y="4268340"/>
            <a:ext cx="2032929" cy="369332"/>
          </a:xfrm>
          <a:prstGeom prst="rect">
            <a:avLst/>
          </a:prstGeom>
        </p:spPr>
        <p:txBody>
          <a:bodyPr wrap="none">
            <a:spAutoFit/>
          </a:bodyPr>
          <a:lstStyle/>
          <a:p>
            <a:pPr algn="ctr"/>
            <a:r>
              <a:rPr lang="ru-RU" b="1" dirty="0">
                <a:solidFill>
                  <a:schemeClr val="bg1"/>
                </a:solidFill>
                <a:latin typeface="Tahoma" pitchFamily="34" charset="0"/>
                <a:ea typeface="Tahoma" pitchFamily="34" charset="0"/>
                <a:cs typeface="Tahoma" pitchFamily="34" charset="0"/>
              </a:rPr>
              <a:t>ӨТКІЗУ КЕЗЕҢІ</a:t>
            </a:r>
            <a:endParaRPr lang="ru-RU" sz="1050" b="1" dirty="0">
              <a:solidFill>
                <a:schemeClr val="bg1"/>
              </a:solidFill>
              <a:latin typeface="Tahoma" pitchFamily="34" charset="0"/>
              <a:ea typeface="Tahoma" pitchFamily="34" charset="0"/>
              <a:cs typeface="Tahoma" pitchFamily="34" charset="0"/>
            </a:endParaRPr>
          </a:p>
        </p:txBody>
      </p:sp>
      <p:sp>
        <p:nvSpPr>
          <p:cNvPr id="3" name="Прямоугольник 2"/>
          <p:cNvSpPr/>
          <p:nvPr/>
        </p:nvSpPr>
        <p:spPr>
          <a:xfrm>
            <a:off x="6217332" y="5257588"/>
            <a:ext cx="2615951" cy="861774"/>
          </a:xfrm>
          <a:prstGeom prst="rect">
            <a:avLst/>
          </a:prstGeom>
        </p:spPr>
        <p:txBody>
          <a:bodyPr wrap="square">
            <a:spAutoFit/>
          </a:bodyPr>
          <a:lstStyle/>
          <a:p>
            <a:pPr algn="ctr"/>
            <a:r>
              <a:rPr lang="ru-RU" sz="1400" b="1" dirty="0">
                <a:solidFill>
                  <a:schemeClr val="bg1"/>
                </a:solidFill>
                <a:latin typeface="Tahoma" pitchFamily="34" charset="0"/>
                <a:ea typeface="Tahoma" pitchFamily="34" charset="0"/>
                <a:cs typeface="Tahoma" pitchFamily="34" charset="0"/>
              </a:rPr>
              <a:t>ТТЖ ҮЙЛЕСТІРУГЕ ЖАУАПТЫ ТҰЛҒА</a:t>
            </a:r>
          </a:p>
          <a:p>
            <a:pPr algn="ctr"/>
            <a:r>
              <a:rPr lang="ru-RU" sz="1100" dirty="0">
                <a:solidFill>
                  <a:schemeClr val="bg1"/>
                </a:solidFill>
                <a:latin typeface="Tahoma" pitchFamily="34" charset="0"/>
                <a:ea typeface="Tahoma" pitchFamily="34" charset="0"/>
                <a:cs typeface="Tahoma" pitchFamily="34" charset="0"/>
              </a:rPr>
              <a:t>(вице-министр, </a:t>
            </a:r>
            <a:r>
              <a:rPr lang="ru-RU" sz="1100" dirty="0" err="1">
                <a:solidFill>
                  <a:schemeClr val="bg1"/>
                </a:solidFill>
                <a:latin typeface="Tahoma" pitchFamily="34" charset="0"/>
                <a:ea typeface="Tahoma" pitchFamily="34" charset="0"/>
                <a:cs typeface="Tahoma" pitchFamily="34" charset="0"/>
              </a:rPr>
              <a:t>төрағаның</a:t>
            </a:r>
            <a:r>
              <a:rPr lang="ru-RU" sz="1100" dirty="0">
                <a:solidFill>
                  <a:schemeClr val="bg1"/>
                </a:solidFill>
                <a:latin typeface="Tahoma" pitchFamily="34" charset="0"/>
                <a:ea typeface="Tahoma" pitchFamily="34" charset="0"/>
                <a:cs typeface="Tahoma" pitchFamily="34" charset="0"/>
              </a:rPr>
              <a:t> </a:t>
            </a:r>
            <a:r>
              <a:rPr lang="ru-RU" sz="1100" dirty="0" err="1">
                <a:solidFill>
                  <a:schemeClr val="bg1"/>
                </a:solidFill>
                <a:latin typeface="Tahoma" pitchFamily="34" charset="0"/>
                <a:ea typeface="Tahoma" pitchFamily="34" charset="0"/>
                <a:cs typeface="Tahoma" pitchFamily="34" charset="0"/>
              </a:rPr>
              <a:t>орынбасары</a:t>
            </a:r>
            <a:r>
              <a:rPr lang="ru-RU" sz="1100" dirty="0">
                <a:solidFill>
                  <a:schemeClr val="bg1"/>
                </a:solidFill>
                <a:latin typeface="Tahoma" pitchFamily="34" charset="0"/>
                <a:ea typeface="Tahoma" pitchFamily="34" charset="0"/>
                <a:cs typeface="Tahoma" pitchFamily="34" charset="0"/>
              </a:rPr>
              <a:t>, аппарат </a:t>
            </a:r>
            <a:r>
              <a:rPr lang="ru-RU" sz="1100" dirty="0" err="1">
                <a:solidFill>
                  <a:schemeClr val="bg1"/>
                </a:solidFill>
                <a:latin typeface="Tahoma" pitchFamily="34" charset="0"/>
                <a:ea typeface="Tahoma" pitchFamily="34" charset="0"/>
                <a:cs typeface="Tahoma" pitchFamily="34" charset="0"/>
              </a:rPr>
              <a:t>басшысы</a:t>
            </a:r>
            <a:r>
              <a:rPr lang="ru-RU" sz="1100" dirty="0">
                <a:solidFill>
                  <a:schemeClr val="bg1"/>
                </a:solidFill>
                <a:latin typeface="Tahoma" pitchFamily="34" charset="0"/>
                <a:ea typeface="Tahoma" pitchFamily="34" charset="0"/>
                <a:cs typeface="Tahoma" pitchFamily="34" charset="0"/>
              </a:rPr>
              <a:t>)</a:t>
            </a:r>
          </a:p>
        </p:txBody>
      </p:sp>
      <p:sp>
        <p:nvSpPr>
          <p:cNvPr id="11" name="Прямоугольник 10"/>
          <p:cNvSpPr/>
          <p:nvPr/>
        </p:nvSpPr>
        <p:spPr>
          <a:xfrm>
            <a:off x="985421" y="2450746"/>
            <a:ext cx="4074850" cy="1384995"/>
          </a:xfrm>
          <a:prstGeom prst="rect">
            <a:avLst/>
          </a:prstGeom>
        </p:spPr>
        <p:txBody>
          <a:bodyPr wrap="square">
            <a:spAutoFit/>
          </a:bodyPr>
          <a:lstStyle/>
          <a:p>
            <a:pPr algn="ctr"/>
            <a:r>
              <a:rPr lang="kk-KZ" sz="2800" b="1" dirty="0">
                <a:solidFill>
                  <a:schemeClr val="bg1"/>
                </a:solidFill>
                <a:latin typeface="Tahoma" pitchFamily="34" charset="0"/>
                <a:ea typeface="Tahoma" pitchFamily="34" charset="0"/>
                <a:cs typeface="Tahoma" pitchFamily="34" charset="0"/>
              </a:rPr>
              <a:t>ТАЛДАУ ЖҮРГІЗУ ТУРАЛЫ ШЕШІМНІҢ МАЗМҰНЫ</a:t>
            </a:r>
            <a:endParaRPr lang="en-US" sz="2800" b="1" dirty="0">
              <a:solidFill>
                <a:schemeClr val="bg1"/>
              </a:solidFill>
              <a:latin typeface="Tahoma" pitchFamily="34" charset="0"/>
              <a:ea typeface="Tahoma" pitchFamily="34" charset="0"/>
              <a:cs typeface="Tahoma" pitchFamily="34" charset="0"/>
            </a:endParaRPr>
          </a:p>
        </p:txBody>
      </p:sp>
      <p:sp>
        <p:nvSpPr>
          <p:cNvPr id="4" name="TextBox 3"/>
          <p:cNvSpPr txBox="1"/>
          <p:nvPr/>
        </p:nvSpPr>
        <p:spPr>
          <a:xfrm>
            <a:off x="9027507" y="5301104"/>
            <a:ext cx="1963050" cy="8683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500" dirty="0"/>
              <a:t>ТАЛДАМАЛЫҚ АНЫҚТАМАҒА ҚОЛ ҚОЯДЫ</a:t>
            </a:r>
          </a:p>
        </p:txBody>
      </p:sp>
    </p:spTree>
    <p:extLst>
      <p:ext uri="{BB962C8B-B14F-4D97-AF65-F5344CB8AC3E}">
        <p14:creationId xmlns:p14="http://schemas.microsoft.com/office/powerpoint/2010/main" val="1431824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83583" y="284085"/>
            <a:ext cx="10515600" cy="749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chemeClr val="tx2"/>
                </a:solidFill>
                <a:latin typeface="Tahoma" pitchFamily="34" charset="0"/>
                <a:ea typeface="Tahoma" pitchFamily="34" charset="0"/>
                <a:cs typeface="Tahoma" pitchFamily="34" charset="0"/>
              </a:rPr>
              <a:t>ТАЛДАУҒА ДАЙЫНДЫҚ</a:t>
            </a:r>
          </a:p>
        </p:txBody>
      </p:sp>
      <p:pic>
        <p:nvPicPr>
          <p:cNvPr id="2050" name="Picture 2" descr="C:\Users\janb8\Desktop\11.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40928" b="27421"/>
          <a:stretch/>
        </p:blipFill>
        <p:spPr bwMode="auto">
          <a:xfrm>
            <a:off x="443889" y="1493823"/>
            <a:ext cx="11461071" cy="604771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48074" y="1001793"/>
            <a:ext cx="11052699" cy="830997"/>
          </a:xfrm>
          <a:prstGeom prst="rect">
            <a:avLst/>
          </a:prstGeom>
        </p:spPr>
        <p:txBody>
          <a:bodyPr wrap="square">
            <a:spAutoFit/>
          </a:bodyPr>
          <a:lstStyle/>
          <a:p>
            <a:r>
              <a:rPr lang="ru-RU" sz="2400" dirty="0" err="1">
                <a:solidFill>
                  <a:schemeClr val="tx2"/>
                </a:solidFill>
                <a:latin typeface="Tahoma" pitchFamily="34" charset="0"/>
                <a:ea typeface="Tahoma" pitchFamily="34" charset="0"/>
                <a:cs typeface="Tahoma" pitchFamily="34" charset="0"/>
              </a:rPr>
              <a:t>Іске</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асырылатын</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функциялардың</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санына</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және</a:t>
            </a:r>
            <a:r>
              <a:rPr lang="ru-RU" sz="2400" dirty="0">
                <a:solidFill>
                  <a:schemeClr val="tx2"/>
                </a:solidFill>
                <a:latin typeface="Tahoma" pitchFamily="34" charset="0"/>
                <a:ea typeface="Tahoma" pitchFamily="34" charset="0"/>
                <a:cs typeface="Tahoma" pitchFamily="34" charset="0"/>
              </a:rPr>
              <a:t> штат </a:t>
            </a:r>
            <a:r>
              <a:rPr lang="ru-RU" sz="2400" dirty="0" err="1">
                <a:solidFill>
                  <a:schemeClr val="tx2"/>
                </a:solidFill>
                <a:latin typeface="Tahoma" pitchFamily="34" charset="0"/>
                <a:ea typeface="Tahoma" pitchFamily="34" charset="0"/>
                <a:cs typeface="Tahoma" pitchFamily="34" charset="0"/>
              </a:rPr>
              <a:t>санына</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байланысты</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талдау</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жүргізу</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үшін</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жұмыс</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тобы</a:t>
            </a:r>
            <a:r>
              <a:rPr lang="ru-RU" sz="2400" dirty="0">
                <a:solidFill>
                  <a:schemeClr val="tx2"/>
                </a:solidFill>
                <a:latin typeface="Tahoma" pitchFamily="34" charset="0"/>
                <a:ea typeface="Tahoma" pitchFamily="34" charset="0"/>
                <a:cs typeface="Tahoma" pitchFamily="34" charset="0"/>
              </a:rPr>
              <a:t> </a:t>
            </a:r>
            <a:r>
              <a:rPr lang="ru-RU" sz="2400" dirty="0" err="1">
                <a:solidFill>
                  <a:schemeClr val="tx2"/>
                </a:solidFill>
                <a:latin typeface="Tahoma" pitchFamily="34" charset="0"/>
                <a:ea typeface="Tahoma" pitchFamily="34" charset="0"/>
                <a:cs typeface="Tahoma" pitchFamily="34" charset="0"/>
              </a:rPr>
              <a:t>құрылады</a:t>
            </a:r>
            <a:endParaRPr lang="ru-RU" sz="2400" dirty="0">
              <a:solidFill>
                <a:schemeClr val="tx2"/>
              </a:solidFill>
              <a:latin typeface="Tahoma" pitchFamily="34" charset="0"/>
              <a:ea typeface="Tahoma" pitchFamily="34" charset="0"/>
              <a:cs typeface="Tahoma" pitchFamily="34" charset="0"/>
            </a:endParaRPr>
          </a:p>
        </p:txBody>
      </p:sp>
      <p:sp>
        <p:nvSpPr>
          <p:cNvPr id="8" name="Прямоугольник 7"/>
          <p:cNvSpPr/>
          <p:nvPr/>
        </p:nvSpPr>
        <p:spPr>
          <a:xfrm>
            <a:off x="683583" y="2438512"/>
            <a:ext cx="10294329" cy="3908762"/>
          </a:xfrm>
          <a:prstGeom prst="rect">
            <a:avLst/>
          </a:prstGeom>
        </p:spPr>
        <p:txBody>
          <a:bodyPr wrap="square">
            <a:spAutoFit/>
          </a:bodyPr>
          <a:lstStyle/>
          <a:p>
            <a:pPr lvl="0"/>
            <a:r>
              <a:rPr lang="ru-RU" sz="2400" b="1" dirty="0" err="1">
                <a:solidFill>
                  <a:srgbClr val="44546A"/>
                </a:solidFill>
                <a:latin typeface="Arial" panose="020B0604020202020204" pitchFamily="34" charset="0"/>
                <a:ea typeface="Tahoma" pitchFamily="34" charset="0"/>
                <a:cs typeface="Arial" panose="020B0604020202020204" pitchFamily="34" charset="0"/>
              </a:rPr>
              <a:t>Жұмыс</a:t>
            </a:r>
            <a:r>
              <a:rPr lang="ru-RU" sz="2400" b="1" dirty="0">
                <a:solidFill>
                  <a:srgbClr val="44546A"/>
                </a:solidFill>
                <a:latin typeface="Arial" panose="020B0604020202020204" pitchFamily="34" charset="0"/>
                <a:ea typeface="Tahoma" pitchFamily="34" charset="0"/>
                <a:cs typeface="Arial" panose="020B0604020202020204" pitchFamily="34" charset="0"/>
              </a:rPr>
              <a:t> </a:t>
            </a:r>
            <a:r>
              <a:rPr lang="ru-RU" sz="2400" b="1" dirty="0" err="1">
                <a:solidFill>
                  <a:srgbClr val="44546A"/>
                </a:solidFill>
                <a:latin typeface="Arial" panose="020B0604020202020204" pitchFamily="34" charset="0"/>
                <a:ea typeface="Tahoma" pitchFamily="34" charset="0"/>
                <a:cs typeface="Arial" panose="020B0604020202020204" pitchFamily="34" charset="0"/>
              </a:rPr>
              <a:t>тобы</a:t>
            </a:r>
            <a:r>
              <a:rPr lang="ru-RU" sz="2400" b="1" dirty="0">
                <a:solidFill>
                  <a:srgbClr val="44546A"/>
                </a:solidFill>
                <a:latin typeface="Arial" panose="020B0604020202020204" pitchFamily="34" charset="0"/>
                <a:ea typeface="Tahoma" pitchFamily="34" charset="0"/>
                <a:cs typeface="Arial" panose="020B0604020202020204" pitchFamily="34" charset="0"/>
              </a:rPr>
              <a:t> :</a:t>
            </a:r>
          </a:p>
          <a:p>
            <a:pPr marL="342900" indent="-342900">
              <a:buFont typeface="Wingdings" panose="05000000000000000000" pitchFamily="2" charset="2"/>
              <a:buChar char="§"/>
            </a:pPr>
            <a:r>
              <a:rPr lang="ru-RU" sz="2000" b="1" dirty="0">
                <a:solidFill>
                  <a:schemeClr val="tx2"/>
                </a:solidFill>
                <a:latin typeface="Arial" panose="020B0604020202020204" pitchFamily="34" charset="0"/>
                <a:ea typeface="Tahoma" pitchFamily="34" charset="0"/>
                <a:cs typeface="Arial" panose="020B0604020202020204" pitchFamily="34" charset="0"/>
              </a:rPr>
              <a:t>топ </a:t>
            </a:r>
            <a:r>
              <a:rPr lang="ru-RU" sz="2000" b="1" dirty="0" err="1">
                <a:solidFill>
                  <a:schemeClr val="tx2"/>
                </a:solidFill>
                <a:latin typeface="Arial" panose="020B0604020202020204" pitchFamily="34" charset="0"/>
                <a:ea typeface="Tahoma" pitchFamily="34" charset="0"/>
                <a:cs typeface="Arial" panose="020B0604020202020204" pitchFamily="34" charset="0"/>
              </a:rPr>
              <a:t>жетекшісі</a:t>
            </a:r>
            <a:endParaRPr lang="ru-RU" sz="2000" b="1" dirty="0">
              <a:solidFill>
                <a:schemeClr val="tx2"/>
              </a:solidFill>
              <a:latin typeface="Arial" panose="020B0604020202020204" pitchFamily="34" charset="0"/>
              <a:ea typeface="Tahoma" pitchFamily="34" charset="0"/>
              <a:cs typeface="Arial" panose="020B0604020202020204" pitchFamily="34" charset="0"/>
            </a:endParaRPr>
          </a:p>
          <a:p>
            <a:pPr marL="342900" indent="-342900">
              <a:buFont typeface="Wingdings" panose="05000000000000000000" pitchFamily="2" charset="2"/>
              <a:buChar char="§"/>
            </a:pPr>
            <a:r>
              <a:rPr lang="ru-RU" dirty="0" err="1">
                <a:solidFill>
                  <a:schemeClr val="tx2"/>
                </a:solidFill>
                <a:latin typeface="Arial" panose="020B0604020202020204" pitchFamily="34" charset="0"/>
                <a:ea typeface="Tahoma" pitchFamily="34" charset="0"/>
                <a:cs typeface="Arial" panose="020B0604020202020204" pitchFamily="34" charset="0"/>
              </a:rPr>
              <a:t>ұйымдастыру-басқару</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функцияларын</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іске</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асырмайтын</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және</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Мемлекеттік</a:t>
            </a:r>
            <a:r>
              <a:rPr lang="ru-RU" dirty="0">
                <a:solidFill>
                  <a:schemeClr val="tx2"/>
                </a:solidFill>
                <a:latin typeface="Arial" panose="020B0604020202020204" pitchFamily="34" charset="0"/>
                <a:ea typeface="Tahoma" pitchFamily="34" charset="0"/>
                <a:cs typeface="Arial" panose="020B0604020202020204" pitchFamily="34" charset="0"/>
              </a:rPr>
              <a:t> орган </a:t>
            </a:r>
            <a:r>
              <a:rPr lang="ru-RU" dirty="0" err="1">
                <a:solidFill>
                  <a:schemeClr val="tx2"/>
                </a:solidFill>
                <a:latin typeface="Arial" panose="020B0604020202020204" pitchFamily="34" charset="0"/>
                <a:ea typeface="Tahoma" pitchFamily="34" charset="0"/>
                <a:cs typeface="Arial" panose="020B0604020202020204" pitchFamily="34" charset="0"/>
              </a:rPr>
              <a:t>басшысының</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тікелей</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бағынысындағы</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қызметкер</a:t>
            </a:r>
            <a:endParaRPr lang="ru-RU" dirty="0">
              <a:solidFill>
                <a:schemeClr val="tx2"/>
              </a:solidFill>
              <a:latin typeface="Arial" panose="020B0604020202020204" pitchFamily="34" charset="0"/>
              <a:ea typeface="Tahoma" pitchFamily="34" charset="0"/>
              <a:cs typeface="Arial" panose="020B0604020202020204" pitchFamily="34" charset="0"/>
            </a:endParaRPr>
          </a:p>
          <a:p>
            <a:pPr marL="342900" indent="-342900">
              <a:buFont typeface="Wingdings" panose="05000000000000000000" pitchFamily="2" charset="2"/>
              <a:buChar char="§"/>
            </a:pPr>
            <a:r>
              <a:rPr lang="ru-RU" dirty="0">
                <a:solidFill>
                  <a:schemeClr val="tx2"/>
                </a:solidFill>
                <a:latin typeface="Arial" panose="020B0604020202020204" pitchFamily="34" charset="0"/>
                <a:ea typeface="Tahoma" pitchFamily="34" charset="0"/>
                <a:cs typeface="Arial" panose="020B0604020202020204" pitchFamily="34" charset="0"/>
              </a:rPr>
              <a:t>комплаенс </a:t>
            </a:r>
            <a:r>
              <a:rPr lang="ru-RU" dirty="0" err="1">
                <a:solidFill>
                  <a:schemeClr val="tx2"/>
                </a:solidFill>
                <a:latin typeface="Arial" panose="020B0604020202020204" pitchFamily="34" charset="0"/>
                <a:ea typeface="Tahoma" pitchFamily="34" charset="0"/>
                <a:cs typeface="Arial" panose="020B0604020202020204" pitchFamily="34" charset="0"/>
              </a:rPr>
              <a:t>қызметтің</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өкілі</a:t>
            </a:r>
            <a:endParaRPr lang="ru-RU" dirty="0">
              <a:solidFill>
                <a:schemeClr val="tx2"/>
              </a:solidFill>
              <a:latin typeface="Arial" panose="020B0604020202020204" pitchFamily="34" charset="0"/>
              <a:ea typeface="Tahoma" pitchFamily="34" charset="0"/>
              <a:cs typeface="Arial" panose="020B0604020202020204" pitchFamily="34" charset="0"/>
            </a:endParaRPr>
          </a:p>
          <a:p>
            <a:pPr marL="342900" indent="-342900">
              <a:buFont typeface="Wingdings" panose="05000000000000000000" pitchFamily="2" charset="2"/>
              <a:buChar char="§"/>
            </a:pPr>
            <a:r>
              <a:rPr lang="ru-RU" sz="2000" b="1" dirty="0" err="1">
                <a:solidFill>
                  <a:schemeClr val="tx2"/>
                </a:solidFill>
                <a:latin typeface="Arial" panose="020B0604020202020204" pitchFamily="34" charset="0"/>
                <a:ea typeface="Tahoma" pitchFamily="34" charset="0"/>
                <a:cs typeface="Arial" panose="020B0604020202020204" pitchFamily="34" charset="0"/>
              </a:rPr>
              <a:t>құрылымдық</a:t>
            </a:r>
            <a:r>
              <a:rPr lang="ru-RU" sz="2000" b="1" dirty="0">
                <a:solidFill>
                  <a:schemeClr val="tx2"/>
                </a:solidFill>
                <a:latin typeface="Arial" panose="020B0604020202020204" pitchFamily="34" charset="0"/>
                <a:ea typeface="Tahoma" pitchFamily="34" charset="0"/>
                <a:cs typeface="Arial" panose="020B0604020202020204" pitchFamily="34" charset="0"/>
              </a:rPr>
              <a:t> </a:t>
            </a:r>
            <a:r>
              <a:rPr lang="ru-RU" sz="2000" b="1" dirty="0" err="1">
                <a:solidFill>
                  <a:schemeClr val="tx2"/>
                </a:solidFill>
                <a:latin typeface="Arial" panose="020B0604020202020204" pitchFamily="34" charset="0"/>
                <a:ea typeface="Tahoma" pitchFamily="34" charset="0"/>
                <a:cs typeface="Arial" panose="020B0604020202020204" pitchFamily="34" charset="0"/>
              </a:rPr>
              <a:t>бөлімшелердің</a:t>
            </a:r>
            <a:r>
              <a:rPr lang="ru-RU" sz="2000" b="1" dirty="0">
                <a:solidFill>
                  <a:schemeClr val="tx2"/>
                </a:solidFill>
                <a:latin typeface="Arial" panose="020B0604020202020204" pitchFamily="34" charset="0"/>
                <a:ea typeface="Tahoma" pitchFamily="34" charset="0"/>
                <a:cs typeface="Arial" panose="020B0604020202020204" pitchFamily="34" charset="0"/>
              </a:rPr>
              <a:t> </a:t>
            </a:r>
            <a:r>
              <a:rPr lang="ru-RU" sz="2000" b="1" dirty="0" err="1">
                <a:solidFill>
                  <a:schemeClr val="tx2"/>
                </a:solidFill>
                <a:latin typeface="Arial" panose="020B0604020202020204" pitchFamily="34" charset="0"/>
                <a:ea typeface="Tahoma" pitchFamily="34" charset="0"/>
                <a:cs typeface="Arial" panose="020B0604020202020204" pitchFamily="34" charset="0"/>
              </a:rPr>
              <a:t>қызметкерлері</a:t>
            </a:r>
            <a:r>
              <a:rPr lang="ru-RU" sz="2000" b="1" dirty="0">
                <a:solidFill>
                  <a:schemeClr val="tx2"/>
                </a:solidFill>
                <a:latin typeface="Arial" panose="020B0604020202020204" pitchFamily="34" charset="0"/>
                <a:ea typeface="Tahoma" pitchFamily="34" charset="0"/>
                <a:cs typeface="Arial" panose="020B0604020202020204" pitchFamily="34" charset="0"/>
              </a:rPr>
              <a:t> </a:t>
            </a:r>
            <a:endParaRPr lang="kk-KZ" sz="2000" b="1" dirty="0">
              <a:solidFill>
                <a:schemeClr val="tx2"/>
              </a:solidFill>
              <a:latin typeface="Arial" panose="020B0604020202020204" pitchFamily="34" charset="0"/>
              <a:ea typeface="Tahoma" pitchFamily="34" charset="0"/>
              <a:cs typeface="Arial" panose="020B0604020202020204" pitchFamily="34" charset="0"/>
            </a:endParaRPr>
          </a:p>
          <a:p>
            <a:pPr marL="342900" indent="-342900">
              <a:buFont typeface="Wingdings" panose="05000000000000000000" pitchFamily="2" charset="2"/>
              <a:buChar char="§"/>
            </a:pPr>
            <a:r>
              <a:rPr lang="kk-KZ" sz="2000" dirty="0" err="1">
                <a:solidFill>
                  <a:schemeClr val="tx2"/>
                </a:solidFill>
                <a:latin typeface="Arial" panose="020B0604020202020204" pitchFamily="34" charset="0"/>
                <a:ea typeface="Tahoma" pitchFamily="34" charset="0"/>
                <a:cs typeface="Arial" panose="020B0604020202020204" pitchFamily="34" charset="0"/>
              </a:rPr>
              <a:t>с</a:t>
            </a:r>
            <a:r>
              <a:rPr lang="ru-RU" dirty="0" err="1">
                <a:solidFill>
                  <a:schemeClr val="tx2"/>
                </a:solidFill>
                <a:latin typeface="Arial" panose="020B0604020202020204" pitchFamily="34" charset="0"/>
                <a:ea typeface="Tahoma" pitchFamily="34" charset="0"/>
                <a:cs typeface="Arial" panose="020B0604020202020204" pitchFamily="34" charset="0"/>
              </a:rPr>
              <a:t>алалық</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заңнаманы</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қолдануда</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ұйымдық-басқару</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функцияларын</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іске</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асыруда</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неғұрлым</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тәжірибелі</a:t>
            </a:r>
            <a:endParaRPr lang="ru-RU" dirty="0">
              <a:solidFill>
                <a:schemeClr val="tx2"/>
              </a:solidFill>
              <a:latin typeface="Arial" panose="020B0604020202020204" pitchFamily="34" charset="0"/>
              <a:ea typeface="Tahoma" pitchFamily="34" charset="0"/>
              <a:cs typeface="Arial" panose="020B0604020202020204" pitchFamily="34" charset="0"/>
            </a:endParaRPr>
          </a:p>
          <a:p>
            <a:pPr marL="342900" indent="-342900">
              <a:buFont typeface="Wingdings" panose="05000000000000000000" pitchFamily="2" charset="2"/>
              <a:buChar char="§"/>
            </a:pPr>
            <a:r>
              <a:rPr lang="ru-RU" dirty="0" err="1">
                <a:solidFill>
                  <a:schemeClr val="tx2"/>
                </a:solidFill>
                <a:latin typeface="Arial" panose="020B0604020202020204" pitchFamily="34" charset="0"/>
                <a:ea typeface="Tahoma" pitchFamily="34" charset="0"/>
                <a:cs typeface="Arial" panose="020B0604020202020204" pitchFamily="34" charset="0"/>
              </a:rPr>
              <a:t>құқықтық</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қаржылық</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қамтамасыз</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ету</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бөлімшелерінің</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қызметкерлері</a:t>
            </a:r>
            <a:r>
              <a:rPr lang="ru-RU" dirty="0">
                <a:solidFill>
                  <a:schemeClr val="tx2"/>
                </a:solidFill>
                <a:latin typeface="Arial" panose="020B0604020202020204" pitchFamily="34" charset="0"/>
                <a:ea typeface="Tahoma" pitchFamily="34" charset="0"/>
                <a:cs typeface="Arial" panose="020B0604020202020204" pitchFamily="34" charset="0"/>
              </a:rPr>
              <a:t>, </a:t>
            </a:r>
            <a:r>
              <a:rPr lang="en-US" dirty="0">
                <a:solidFill>
                  <a:schemeClr val="tx2"/>
                </a:solidFill>
                <a:latin typeface="Arial" panose="020B0604020202020204" pitchFamily="34" charset="0"/>
                <a:ea typeface="Tahoma" pitchFamily="34" charset="0"/>
                <a:cs typeface="Arial" panose="020B0604020202020204" pitchFamily="34" charset="0"/>
              </a:rPr>
              <a:t>IT-</a:t>
            </a:r>
            <a:r>
              <a:rPr lang="ru-RU" dirty="0" err="1">
                <a:solidFill>
                  <a:schemeClr val="tx2"/>
                </a:solidFill>
                <a:latin typeface="Arial" panose="020B0604020202020204" pitchFamily="34" charset="0"/>
                <a:ea typeface="Tahoma" pitchFamily="34" charset="0"/>
                <a:cs typeface="Arial" panose="020B0604020202020204" pitchFamily="34" charset="0"/>
              </a:rPr>
              <a:t>мамандар</a:t>
            </a:r>
            <a:endParaRPr lang="ru-RU" dirty="0">
              <a:solidFill>
                <a:schemeClr val="tx2"/>
              </a:solidFill>
              <a:latin typeface="Arial" panose="020B0604020202020204" pitchFamily="34" charset="0"/>
              <a:ea typeface="Tahoma" pitchFamily="34" charset="0"/>
              <a:cs typeface="Arial" panose="020B0604020202020204" pitchFamily="34" charset="0"/>
            </a:endParaRPr>
          </a:p>
          <a:p>
            <a:pPr marL="342900" indent="-342900">
              <a:buFont typeface="Wingdings" panose="05000000000000000000" pitchFamily="2" charset="2"/>
              <a:buChar char="§"/>
            </a:pPr>
            <a:r>
              <a:rPr lang="ru-RU" sz="2000" b="1" dirty="0" err="1">
                <a:solidFill>
                  <a:schemeClr val="tx2"/>
                </a:solidFill>
                <a:latin typeface="Arial" panose="020B0604020202020204" pitchFamily="34" charset="0"/>
                <a:ea typeface="Tahoma" pitchFamily="34" charset="0"/>
                <a:cs typeface="Arial" panose="020B0604020202020204" pitchFamily="34" charset="0"/>
              </a:rPr>
              <a:t>қоғам</a:t>
            </a:r>
            <a:r>
              <a:rPr lang="ru-RU" sz="2000" b="1" dirty="0">
                <a:solidFill>
                  <a:schemeClr val="tx2"/>
                </a:solidFill>
                <a:latin typeface="Arial" panose="020B0604020202020204" pitchFamily="34" charset="0"/>
                <a:ea typeface="Tahoma" pitchFamily="34" charset="0"/>
                <a:cs typeface="Arial" panose="020B0604020202020204" pitchFamily="34" charset="0"/>
              </a:rPr>
              <a:t> </a:t>
            </a:r>
            <a:r>
              <a:rPr lang="ru-RU" sz="2000" b="1" dirty="0" err="1">
                <a:solidFill>
                  <a:schemeClr val="tx2"/>
                </a:solidFill>
                <a:latin typeface="Arial" panose="020B0604020202020204" pitchFamily="34" charset="0"/>
                <a:ea typeface="Tahoma" pitchFamily="34" charset="0"/>
                <a:cs typeface="Arial" panose="020B0604020202020204" pitchFamily="34" charset="0"/>
              </a:rPr>
              <a:t>өкілдері</a:t>
            </a:r>
            <a:br>
              <a:rPr lang="en-US" sz="2000" dirty="0">
                <a:solidFill>
                  <a:schemeClr val="tx2"/>
                </a:solidFill>
                <a:latin typeface="Arial" panose="020B0604020202020204" pitchFamily="34" charset="0"/>
                <a:ea typeface="Tahoma" pitchFamily="34" charset="0"/>
                <a:cs typeface="Arial" panose="020B0604020202020204" pitchFamily="34" charset="0"/>
              </a:rPr>
            </a:br>
            <a:r>
              <a:rPr lang="ru-RU" dirty="0" err="1">
                <a:solidFill>
                  <a:schemeClr val="tx2"/>
                </a:solidFill>
                <a:latin typeface="Arial" panose="020B0604020202020204" pitchFamily="34" charset="0"/>
                <a:ea typeface="Tahoma" pitchFamily="34" charset="0"/>
                <a:cs typeface="Arial" panose="020B0604020202020204" pitchFamily="34" charset="0"/>
              </a:rPr>
              <a:t>сыртқы</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сарапшылар</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ғылыми</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қоғамдастық</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көрсетілетін</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қызметті</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алушылар</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коммерциялық</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емес</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ұйымдар</a:t>
            </a:r>
            <a:r>
              <a:rPr lang="ru-RU" dirty="0">
                <a:solidFill>
                  <a:schemeClr val="tx2"/>
                </a:solidFill>
                <a:latin typeface="Arial" panose="020B0604020202020204" pitchFamily="34" charset="0"/>
                <a:ea typeface="Tahoma" pitchFamily="34" charset="0"/>
                <a:cs typeface="Arial" panose="020B0604020202020204" pitchFamily="34" charset="0"/>
              </a:rPr>
              <a:t>, бизнес-</a:t>
            </a:r>
            <a:r>
              <a:rPr lang="ru-RU" dirty="0" err="1">
                <a:solidFill>
                  <a:schemeClr val="tx2"/>
                </a:solidFill>
                <a:latin typeface="Arial" panose="020B0604020202020204" pitchFamily="34" charset="0"/>
                <a:ea typeface="Tahoma" pitchFamily="34" charset="0"/>
                <a:cs typeface="Arial" panose="020B0604020202020204" pitchFamily="34" charset="0"/>
              </a:rPr>
              <a:t>қоғамдастықтар</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Қоғамдық</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кеңес</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мүшелері</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Адалдық</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алаңы</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жобалық</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кеңселерінің</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өкілдері</a:t>
            </a:r>
            <a:r>
              <a:rPr lang="ru-RU" dirty="0">
                <a:solidFill>
                  <a:schemeClr val="tx2"/>
                </a:solidFill>
                <a:latin typeface="Arial" panose="020B0604020202020204" pitchFamily="34" charset="0"/>
                <a:ea typeface="Tahoma" pitchFamily="34" charset="0"/>
                <a:cs typeface="Arial" panose="020B0604020202020204" pitchFamily="34" charset="0"/>
              </a:rPr>
              <a:t> </a:t>
            </a:r>
            <a:r>
              <a:rPr lang="ru-RU" dirty="0" err="1">
                <a:solidFill>
                  <a:schemeClr val="tx2"/>
                </a:solidFill>
                <a:latin typeface="Arial" panose="020B0604020202020204" pitchFamily="34" charset="0"/>
                <a:ea typeface="Tahoma" pitchFamily="34" charset="0"/>
                <a:cs typeface="Arial" panose="020B0604020202020204" pitchFamily="34" charset="0"/>
              </a:rPr>
              <a:t>және</a:t>
            </a:r>
            <a:r>
              <a:rPr lang="ru-RU" dirty="0">
                <a:solidFill>
                  <a:schemeClr val="tx2"/>
                </a:solidFill>
                <a:latin typeface="Arial" panose="020B0604020202020204" pitchFamily="34" charset="0"/>
                <a:ea typeface="Tahoma" pitchFamily="34" charset="0"/>
                <a:cs typeface="Arial" panose="020B0604020202020204" pitchFamily="34" charset="0"/>
              </a:rPr>
              <a:t> т. б.</a:t>
            </a:r>
            <a:r>
              <a:rPr lang="ru-RU" dirty="0">
                <a:solidFill>
                  <a:schemeClr val="tx2"/>
                </a:solidFill>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3322524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80246" y="1457608"/>
            <a:ext cx="4997512" cy="11769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Прямоугольник 5"/>
          <p:cNvSpPr/>
          <p:nvPr/>
        </p:nvSpPr>
        <p:spPr>
          <a:xfrm>
            <a:off x="366304" y="3058509"/>
            <a:ext cx="10968635" cy="3545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err="1">
                <a:solidFill>
                  <a:srgbClr val="44546A"/>
                </a:solidFill>
              </a:rPr>
              <a:t>Мерзімдерді</a:t>
            </a:r>
            <a:r>
              <a:rPr lang="ru-RU" dirty="0">
                <a:solidFill>
                  <a:srgbClr val="44546A"/>
                </a:solidFill>
              </a:rPr>
              <a:t> </a:t>
            </a:r>
            <a:r>
              <a:rPr lang="ru-RU" dirty="0" err="1">
                <a:solidFill>
                  <a:srgbClr val="44546A"/>
                </a:solidFill>
              </a:rPr>
              <a:t>сақтау</a:t>
            </a:r>
            <a:r>
              <a:rPr lang="ru-RU" dirty="0">
                <a:solidFill>
                  <a:srgbClr val="44546A"/>
                </a:solidFill>
              </a:rPr>
              <a:t> </a:t>
            </a:r>
            <a:r>
              <a:rPr lang="ru-RU" dirty="0" err="1">
                <a:solidFill>
                  <a:srgbClr val="44546A"/>
                </a:solidFill>
              </a:rPr>
              <a:t>мақсатында</a:t>
            </a:r>
            <a:r>
              <a:rPr lang="ru-RU" dirty="0">
                <a:solidFill>
                  <a:srgbClr val="44546A"/>
                </a:solidFill>
              </a:rPr>
              <a:t> </a:t>
            </a:r>
            <a:r>
              <a:rPr lang="ru-RU" dirty="0" err="1">
                <a:solidFill>
                  <a:srgbClr val="44546A"/>
                </a:solidFill>
              </a:rPr>
              <a:t>жұмыс</a:t>
            </a:r>
            <a:r>
              <a:rPr lang="ru-RU" dirty="0">
                <a:solidFill>
                  <a:srgbClr val="44546A"/>
                </a:solidFill>
              </a:rPr>
              <a:t> </a:t>
            </a:r>
            <a:r>
              <a:rPr lang="ru-RU" dirty="0" err="1">
                <a:solidFill>
                  <a:srgbClr val="44546A"/>
                </a:solidFill>
              </a:rPr>
              <a:t>жоспарын</a:t>
            </a:r>
            <a:r>
              <a:rPr lang="ru-RU" dirty="0">
                <a:solidFill>
                  <a:srgbClr val="44546A"/>
                </a:solidFill>
              </a:rPr>
              <a:t> </a:t>
            </a:r>
            <a:r>
              <a:rPr lang="ru-RU" dirty="0" err="1">
                <a:solidFill>
                  <a:srgbClr val="44546A"/>
                </a:solidFill>
              </a:rPr>
              <a:t>әзірлеу</a:t>
            </a:r>
            <a:r>
              <a:rPr lang="ru-RU" dirty="0">
                <a:solidFill>
                  <a:srgbClr val="44546A"/>
                </a:solidFill>
              </a:rPr>
              <a:t> </a:t>
            </a:r>
            <a:r>
              <a:rPr lang="ru-RU" dirty="0" err="1">
                <a:solidFill>
                  <a:srgbClr val="44546A"/>
                </a:solidFill>
              </a:rPr>
              <a:t>ұсынылады</a:t>
            </a:r>
            <a:endParaRPr lang="ru-RU" dirty="0">
              <a:solidFill>
                <a:prstClr val="white"/>
              </a:solidFill>
            </a:endParaRPr>
          </a:p>
        </p:txBody>
      </p:sp>
      <p:sp>
        <p:nvSpPr>
          <p:cNvPr id="4" name="Заголовок 1"/>
          <p:cNvSpPr txBox="1">
            <a:spLocks/>
          </p:cNvSpPr>
          <p:nvPr/>
        </p:nvSpPr>
        <p:spPr>
          <a:xfrm>
            <a:off x="683583" y="284085"/>
            <a:ext cx="10515600" cy="749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44546A"/>
                </a:solidFill>
                <a:latin typeface="Tahoma" pitchFamily="34" charset="0"/>
                <a:ea typeface="Tahoma" pitchFamily="34" charset="0"/>
                <a:cs typeface="Tahoma" pitchFamily="34" charset="0"/>
              </a:rPr>
              <a:t>ТАЛДАУҒА ДАЙЫНДЫҚ</a:t>
            </a:r>
          </a:p>
        </p:txBody>
      </p:sp>
      <p:graphicFrame>
        <p:nvGraphicFramePr>
          <p:cNvPr id="2" name="Таблица 1"/>
          <p:cNvGraphicFramePr>
            <a:graphicFrameLocks noGrp="1"/>
          </p:cNvGraphicFramePr>
          <p:nvPr>
            <p:extLst>
              <p:ext uri="{D42A27DB-BD31-4B8C-83A1-F6EECF244321}">
                <p14:modId xmlns:p14="http://schemas.microsoft.com/office/powerpoint/2010/main" val="2719178237"/>
              </p:ext>
            </p:extLst>
          </p:nvPr>
        </p:nvGraphicFramePr>
        <p:xfrm>
          <a:off x="380246" y="3530349"/>
          <a:ext cx="10954693" cy="3073884"/>
        </p:xfrm>
        <a:graphic>
          <a:graphicData uri="http://schemas.openxmlformats.org/drawingml/2006/table">
            <a:tbl>
              <a:tblPr firstRow="1" firstCol="1" bandRow="1"/>
              <a:tblGrid>
                <a:gridCol w="1119867">
                  <a:extLst>
                    <a:ext uri="{9D8B030D-6E8A-4147-A177-3AD203B41FA5}">
                      <a16:colId xmlns:a16="http://schemas.microsoft.com/office/drawing/2014/main" val="20000"/>
                    </a:ext>
                  </a:extLst>
                </a:gridCol>
                <a:gridCol w="4658556">
                  <a:extLst>
                    <a:ext uri="{9D8B030D-6E8A-4147-A177-3AD203B41FA5}">
                      <a16:colId xmlns:a16="http://schemas.microsoft.com/office/drawing/2014/main" val="20001"/>
                    </a:ext>
                  </a:extLst>
                </a:gridCol>
                <a:gridCol w="1921229">
                  <a:extLst>
                    <a:ext uri="{9D8B030D-6E8A-4147-A177-3AD203B41FA5}">
                      <a16:colId xmlns:a16="http://schemas.microsoft.com/office/drawing/2014/main" val="20002"/>
                    </a:ext>
                  </a:extLst>
                </a:gridCol>
                <a:gridCol w="3255041">
                  <a:extLst>
                    <a:ext uri="{9D8B030D-6E8A-4147-A177-3AD203B41FA5}">
                      <a16:colId xmlns:a16="http://schemas.microsoft.com/office/drawing/2014/main" val="20003"/>
                    </a:ext>
                  </a:extLst>
                </a:gridCol>
              </a:tblGrid>
              <a:tr h="361079">
                <a:tc>
                  <a:txBody>
                    <a:bodyPr/>
                    <a:lstStyle/>
                    <a:p>
                      <a:pPr algn="ctr">
                        <a:spcAft>
                          <a:spcPts val="0"/>
                        </a:spcAft>
                      </a:pPr>
                      <a:r>
                        <a:rPr lang="ru-RU" sz="16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ru-RU" sz="18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Жұмыс</a:t>
                      </a:r>
                      <a:r>
                        <a:rPr lang="ru-RU"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түрлері</a:t>
                      </a:r>
                      <a:endParaRPr lang="ru-RU" sz="1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ru-RU" sz="18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Мерзімі</a:t>
                      </a:r>
                      <a:r>
                        <a:rPr lang="ru-RU" sz="18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ru-RU" sz="18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Жауапты</a:t>
                      </a:r>
                      <a:r>
                        <a:rPr lang="ru-RU"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тұлғалар</a:t>
                      </a:r>
                      <a:endParaRPr lang="ru-RU" sz="1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12805">
                <a:tc>
                  <a:txBody>
                    <a:bodyPr/>
                    <a:lstStyle/>
                    <a:p>
                      <a:pPr algn="just">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1</a:t>
                      </a:r>
                    </a:p>
                    <a:p>
                      <a:pPr algn="ctr">
                        <a:spcAft>
                          <a:spcPts val="0"/>
                        </a:spcAft>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2</a:t>
                      </a:r>
                    </a:p>
                    <a:p>
                      <a:pPr algn="ctr">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3</a:t>
                      </a:r>
                      <a:endParaRPr lang="ru-RU"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i="0" dirty="0" err="1">
                          <a:effectLst/>
                          <a:latin typeface="Tahoma" panose="020B0604030504040204" pitchFamily="34" charset="0"/>
                          <a:ea typeface="Tahoma" panose="020B0604030504040204" pitchFamily="34" charset="0"/>
                          <a:cs typeface="Tahoma" panose="020B0604030504040204" pitchFamily="34" charset="0"/>
                        </a:rPr>
                        <a:t>Ақпарат</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жинау</a:t>
                      </a:r>
                      <a:r>
                        <a:rPr lang="ru-RU" sz="1600" i="0" dirty="0">
                          <a:effectLst/>
                          <a:latin typeface="Tahoma" panose="020B0604030504040204" pitchFamily="34" charset="0"/>
                          <a:ea typeface="Tahoma" panose="020B0604030504040204" pitchFamily="34" charset="0"/>
                          <a:cs typeface="Tahoma" panose="020B0604030504040204" pitchFamily="34" charset="0"/>
                        </a:rPr>
                        <a:t>:</a:t>
                      </a:r>
                      <a:endParaRPr lang="en-US" sz="1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600" b="1" i="0" dirty="0" err="1">
                          <a:effectLst/>
                          <a:latin typeface="Tahoma" panose="020B0604030504040204" pitchFamily="34" charset="0"/>
                          <a:ea typeface="Tahoma" panose="020B0604030504040204" pitchFamily="34" charset="0"/>
                          <a:cs typeface="Tahoma" panose="020B0604030504040204" pitchFamily="34" charset="0"/>
                        </a:rPr>
                        <a:t>Мысал</a:t>
                      </a: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2019-2020 </a:t>
                      </a:r>
                      <a:r>
                        <a:rPr lang="ru-RU" sz="1600" i="0" dirty="0" err="1">
                          <a:effectLst/>
                          <a:latin typeface="Tahoma" panose="020B0604030504040204" pitchFamily="34" charset="0"/>
                          <a:ea typeface="Tahoma" panose="020B0604030504040204" pitchFamily="34" charset="0"/>
                          <a:cs typeface="Tahoma" panose="020B0604030504040204" pitchFamily="34" charset="0"/>
                        </a:rPr>
                        <a:t>жылдардағы</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талдау</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объектісінің</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қызметі</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туралы</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есеп</a:t>
                      </a: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2019-2020 </a:t>
                      </a:r>
                      <a:r>
                        <a:rPr lang="ru-RU" sz="1600" i="0" dirty="0" err="1">
                          <a:effectLst/>
                          <a:latin typeface="Tahoma" panose="020B0604030504040204" pitchFamily="34" charset="0"/>
                          <a:ea typeface="Tahoma" panose="020B0604030504040204" pitchFamily="34" charset="0"/>
                          <a:cs typeface="Tahoma" panose="020B0604030504040204" pitchFamily="34" charset="0"/>
                        </a:rPr>
                        <a:t>жылдардағы</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тәртіптік</a:t>
                      </a:r>
                      <a:r>
                        <a:rPr lang="ru-RU" sz="1600" i="0" dirty="0">
                          <a:effectLst/>
                          <a:latin typeface="Tahoma" panose="020B0604030504040204" pitchFamily="34" charset="0"/>
                          <a:ea typeface="Tahoma" panose="020B0604030504040204" pitchFamily="34" charset="0"/>
                          <a:cs typeface="Tahoma" panose="020B0604030504040204" pitchFamily="34" charset="0"/>
                        </a:rPr>
                        <a:t> практика </a:t>
                      </a:r>
                      <a:r>
                        <a:rPr lang="ru-RU" sz="1600" i="0" dirty="0" err="1">
                          <a:effectLst/>
                          <a:latin typeface="Tahoma" panose="020B0604030504040204" pitchFamily="34" charset="0"/>
                          <a:ea typeface="Tahoma" panose="020B0604030504040204" pitchFamily="34" charset="0"/>
                          <a:cs typeface="Tahoma" panose="020B0604030504040204" pitchFamily="34" charset="0"/>
                        </a:rPr>
                        <a:t>туралы</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ақпарат</a:t>
                      </a: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2019-2020 </a:t>
                      </a:r>
                      <a:r>
                        <a:rPr lang="ru-RU" sz="1600" i="0" dirty="0" err="1">
                          <a:effectLst/>
                          <a:latin typeface="Tahoma" panose="020B0604030504040204" pitchFamily="34" charset="0"/>
                          <a:ea typeface="Tahoma" panose="020B0604030504040204" pitchFamily="34" charset="0"/>
                          <a:cs typeface="Tahoma" panose="020B0604030504040204" pitchFamily="34" charset="0"/>
                        </a:rPr>
                        <a:t>жылдары</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мемлекеттік</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қызметтер</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көрсету</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туралы</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ақпарат</a:t>
                      </a:r>
                      <a:endParaRPr lang="ru-RU" sz="1600" i="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endParaRPr lang="ru-RU" sz="9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900" i="0" dirty="0">
                          <a:effectLst/>
                          <a:latin typeface="Tahoma" panose="020B0604030504040204" pitchFamily="34" charset="0"/>
                          <a:ea typeface="Tahoma" panose="020B0604030504040204" pitchFamily="34" charset="0"/>
                          <a:cs typeface="Tahoma" panose="020B0604030504040204" pitchFamily="34" charset="0"/>
                        </a:rPr>
                        <a:t> </a:t>
                      </a:r>
                      <a:endParaRPr lang="en-US" sz="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US" sz="14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ru-RU" sz="12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400" i="0" dirty="0">
                          <a:effectLst/>
                          <a:latin typeface="Tahoma" panose="020B0604030504040204" pitchFamily="34" charset="0"/>
                          <a:ea typeface="Tahoma" panose="020B0604030504040204" pitchFamily="34" charset="0"/>
                          <a:cs typeface="Tahoma" panose="020B0604030504040204" pitchFamily="34" charset="0"/>
                        </a:rPr>
                        <a:t>        </a:t>
                      </a:r>
                      <a:r>
                        <a:rPr lang="ru-RU" sz="1400" i="0" dirty="0">
                          <a:effectLst/>
                          <a:latin typeface="Tahoma" panose="020B0604030504040204" pitchFamily="34" charset="0"/>
                          <a:ea typeface="Tahoma" panose="020B0604030504040204" pitchFamily="34" charset="0"/>
                          <a:cs typeface="Tahoma" panose="020B0604030504040204" pitchFamily="34" charset="0"/>
                        </a:rPr>
                        <a:t>01.03.2021</a:t>
                      </a:r>
                    </a:p>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endParaRPr lang="ru-RU" sz="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6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en-US" sz="1400" i="0" dirty="0">
                          <a:effectLst/>
                          <a:latin typeface="Tahoma" panose="020B0604030504040204" pitchFamily="34" charset="0"/>
                          <a:ea typeface="Tahoma" panose="020B0604030504040204" pitchFamily="34" charset="0"/>
                          <a:cs typeface="Tahoma" panose="020B0604030504040204" pitchFamily="34" charset="0"/>
                        </a:rPr>
                        <a:t>        </a:t>
                      </a:r>
                      <a:r>
                        <a:rPr lang="ru-RU" sz="1400" i="0" dirty="0">
                          <a:effectLst/>
                          <a:latin typeface="Tahoma" panose="020B0604030504040204" pitchFamily="34" charset="0"/>
                          <a:ea typeface="Tahoma" panose="020B0604030504040204" pitchFamily="34" charset="0"/>
                          <a:cs typeface="Tahoma" panose="020B0604030504040204" pitchFamily="34" charset="0"/>
                        </a:rPr>
                        <a:t>01.03.2021</a:t>
                      </a:r>
                    </a:p>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endParaRPr lang="ru-RU" sz="24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24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en-US" sz="1400" i="0" dirty="0">
                          <a:effectLst/>
                          <a:latin typeface="Tahoma" panose="020B0604030504040204" pitchFamily="34" charset="0"/>
                          <a:ea typeface="Tahoma" panose="020B0604030504040204" pitchFamily="34" charset="0"/>
                          <a:cs typeface="Tahoma" panose="020B0604030504040204" pitchFamily="34" charset="0"/>
                        </a:rPr>
                        <a:t>        </a:t>
                      </a:r>
                      <a:r>
                        <a:rPr lang="ru-RU" sz="1400" i="0" dirty="0">
                          <a:effectLst/>
                          <a:latin typeface="Tahoma" panose="020B0604030504040204" pitchFamily="34" charset="0"/>
                          <a:ea typeface="Tahoma" panose="020B0604030504040204" pitchFamily="34" charset="0"/>
                          <a:cs typeface="Tahoma" panose="020B0604030504040204" pitchFamily="34" charset="0"/>
                        </a:rPr>
                        <a:t>10.03.2021</a:t>
                      </a:r>
                    </a:p>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ahoma" panose="020B0604030504040204" pitchFamily="34" charset="0"/>
                          <a:ea typeface="Tahoma" panose="020B0604030504040204" pitchFamily="34" charset="0"/>
                          <a:cs typeface="Tahoma" panose="020B0604030504040204" pitchFamily="34" charset="0"/>
                        </a:rPr>
                        <a:t>  </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ru-RU" sz="160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ru-RU" sz="1600" i="0" dirty="0" err="1">
                          <a:effectLst/>
                          <a:latin typeface="Tahoma" panose="020B0604030504040204" pitchFamily="34" charset="0"/>
                          <a:ea typeface="Tahoma" panose="020B0604030504040204" pitchFamily="34" charset="0"/>
                          <a:cs typeface="Tahoma" panose="020B0604030504040204" pitchFamily="34" charset="0"/>
                        </a:rPr>
                        <a:t>Барлық</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бейіндік</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бөлімшелер</a:t>
                      </a: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 </a:t>
                      </a:r>
                    </a:p>
                    <a:p>
                      <a:pPr>
                        <a:spcAft>
                          <a:spcPts val="0"/>
                        </a:spcAft>
                      </a:pP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Кадр </a:t>
                      </a:r>
                      <a:r>
                        <a:rPr lang="ru-RU" sz="1600" i="0" dirty="0" err="1">
                          <a:effectLst/>
                          <a:latin typeface="Tahoma" panose="020B0604030504040204" pitchFamily="34" charset="0"/>
                          <a:ea typeface="Tahoma" panose="020B0604030504040204" pitchFamily="34" charset="0"/>
                          <a:cs typeface="Tahoma" panose="020B0604030504040204" pitchFamily="34" charset="0"/>
                        </a:rPr>
                        <a:t>жұмысы</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департаменті</a:t>
                      </a: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 </a:t>
                      </a:r>
                    </a:p>
                    <a:p>
                      <a:pPr>
                        <a:spcAft>
                          <a:spcPts val="0"/>
                        </a:spcAft>
                      </a:pP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ru-RU" sz="1600" i="0" dirty="0" err="1">
                          <a:effectLst/>
                          <a:latin typeface="Tahoma" panose="020B0604030504040204" pitchFamily="34" charset="0"/>
                          <a:ea typeface="Tahoma" panose="020B0604030504040204" pitchFamily="34" charset="0"/>
                          <a:cs typeface="Tahoma" panose="020B0604030504040204" pitchFamily="34" charset="0"/>
                        </a:rPr>
                        <a:t>Мемлекеттік</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қызметтер</a:t>
                      </a:r>
                      <a:r>
                        <a:rPr lang="ru-RU" sz="1600" i="0" dirty="0">
                          <a:effectLst/>
                          <a:latin typeface="Tahoma" panose="020B0604030504040204" pitchFamily="34" charset="0"/>
                          <a:ea typeface="Tahoma" panose="020B0604030504040204" pitchFamily="34" charset="0"/>
                          <a:cs typeface="Tahoma" panose="020B0604030504040204" pitchFamily="34" charset="0"/>
                        </a:rPr>
                        <a:t> </a:t>
                      </a:r>
                      <a:r>
                        <a:rPr lang="ru-RU" sz="1600" i="0" dirty="0" err="1">
                          <a:effectLst/>
                          <a:latin typeface="Tahoma" panose="020B0604030504040204" pitchFamily="34" charset="0"/>
                          <a:ea typeface="Tahoma" panose="020B0604030504040204" pitchFamily="34" charset="0"/>
                          <a:cs typeface="Tahoma" panose="020B0604030504040204" pitchFamily="34" charset="0"/>
                        </a:rPr>
                        <a:t>Департаменті</a:t>
                      </a:r>
                      <a:endParaRPr lang="ru-RU" sz="1600" i="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86767" y="3378002"/>
            <a:ext cx="134530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solidFill>
                <a:prstClr val="black"/>
              </a:solidFill>
            </a:endParaRPr>
          </a:p>
        </p:txBody>
      </p:sp>
      <p:sp>
        <p:nvSpPr>
          <p:cNvPr id="8" name="Прямоугольник 7"/>
          <p:cNvSpPr/>
          <p:nvPr/>
        </p:nvSpPr>
        <p:spPr>
          <a:xfrm>
            <a:off x="798261" y="1598838"/>
            <a:ext cx="4413518" cy="830997"/>
          </a:xfrm>
          <a:prstGeom prst="rect">
            <a:avLst/>
          </a:prstGeom>
        </p:spPr>
        <p:txBody>
          <a:bodyPr wrap="square">
            <a:spAutoFit/>
          </a:bodyPr>
          <a:lstStyle/>
          <a:p>
            <a:r>
              <a:rPr lang="ru-RU" sz="2400" b="1" dirty="0">
                <a:solidFill>
                  <a:prstClr val="white"/>
                </a:solidFill>
                <a:latin typeface="Tahoma" pitchFamily="34" charset="0"/>
                <a:ea typeface="Tahoma" pitchFamily="34" charset="0"/>
                <a:cs typeface="Tahoma" pitchFamily="34" charset="0"/>
              </a:rPr>
              <a:t>ҰСЫНЫЛАТЫН МЕРЗІМ </a:t>
            </a:r>
          </a:p>
          <a:p>
            <a:r>
              <a:rPr lang="ru-RU" sz="2400" b="1" dirty="0">
                <a:solidFill>
                  <a:prstClr val="white"/>
                </a:solidFill>
                <a:latin typeface="Tahoma" pitchFamily="34" charset="0"/>
                <a:ea typeface="Tahoma" pitchFamily="34" charset="0"/>
                <a:cs typeface="Tahoma" pitchFamily="34" charset="0"/>
              </a:rPr>
              <a:t>ТАЛДАУ ЖҮРГІЗУ</a:t>
            </a:r>
            <a:endParaRPr lang="ru-RU" dirty="0">
              <a:solidFill>
                <a:prstClr val="white"/>
              </a:solidFill>
              <a:latin typeface="Tahoma" pitchFamily="34" charset="0"/>
              <a:ea typeface="Tahoma" pitchFamily="34" charset="0"/>
              <a:cs typeface="Tahoma" pitchFamily="34" charset="0"/>
            </a:endParaRPr>
          </a:p>
        </p:txBody>
      </p:sp>
      <p:sp>
        <p:nvSpPr>
          <p:cNvPr id="9" name="Прямоугольник 8"/>
          <p:cNvSpPr/>
          <p:nvPr/>
        </p:nvSpPr>
        <p:spPr>
          <a:xfrm>
            <a:off x="5629794" y="1598838"/>
            <a:ext cx="6096000" cy="1077218"/>
          </a:xfrm>
          <a:prstGeom prst="rect">
            <a:avLst/>
          </a:prstGeom>
        </p:spPr>
        <p:txBody>
          <a:bodyPr>
            <a:spAutoFit/>
          </a:bodyPr>
          <a:lstStyle/>
          <a:p>
            <a:r>
              <a:rPr lang="ru-RU" sz="2800" b="1" dirty="0">
                <a:solidFill>
                  <a:srgbClr val="44546A"/>
                </a:solidFill>
                <a:latin typeface="Tahoma" pitchFamily="34" charset="0"/>
                <a:ea typeface="Tahoma" pitchFamily="34" charset="0"/>
                <a:cs typeface="Tahoma" pitchFamily="34" charset="0"/>
              </a:rPr>
              <a:t>30 </a:t>
            </a:r>
            <a:r>
              <a:rPr lang="ru-RU" sz="2800" b="1" dirty="0" err="1">
                <a:solidFill>
                  <a:srgbClr val="44546A"/>
                </a:solidFill>
                <a:latin typeface="Tahoma" pitchFamily="34" charset="0"/>
                <a:ea typeface="Tahoma" pitchFamily="34" charset="0"/>
                <a:cs typeface="Tahoma" pitchFamily="34" charset="0"/>
              </a:rPr>
              <a:t>жұмыс</a:t>
            </a:r>
            <a:r>
              <a:rPr lang="ru-RU" sz="2800" b="1" dirty="0">
                <a:solidFill>
                  <a:srgbClr val="44546A"/>
                </a:solidFill>
                <a:latin typeface="Tahoma" pitchFamily="34" charset="0"/>
                <a:ea typeface="Tahoma" pitchFamily="34" charset="0"/>
                <a:cs typeface="Tahoma" pitchFamily="34" charset="0"/>
              </a:rPr>
              <a:t> </a:t>
            </a:r>
            <a:r>
              <a:rPr lang="ru-RU" sz="2800" b="1" dirty="0" err="1">
                <a:solidFill>
                  <a:srgbClr val="44546A"/>
                </a:solidFill>
                <a:latin typeface="Tahoma" pitchFamily="34" charset="0"/>
                <a:ea typeface="Tahoma" pitchFamily="34" charset="0"/>
                <a:cs typeface="Tahoma" pitchFamily="34" charset="0"/>
              </a:rPr>
              <a:t>күнінен</a:t>
            </a:r>
            <a:r>
              <a:rPr lang="ru-RU" sz="2800" b="1" dirty="0">
                <a:solidFill>
                  <a:srgbClr val="44546A"/>
                </a:solidFill>
                <a:latin typeface="Tahoma" pitchFamily="34" charset="0"/>
                <a:ea typeface="Tahoma" pitchFamily="34" charset="0"/>
                <a:cs typeface="Tahoma" pitchFamily="34" charset="0"/>
              </a:rPr>
              <a:t> </a:t>
            </a:r>
            <a:r>
              <a:rPr lang="ru-RU" sz="2800" b="1" dirty="0" err="1">
                <a:solidFill>
                  <a:srgbClr val="44546A"/>
                </a:solidFill>
                <a:latin typeface="Tahoma" pitchFamily="34" charset="0"/>
                <a:ea typeface="Tahoma" pitchFamily="34" charset="0"/>
                <a:cs typeface="Tahoma" pitchFamily="34" charset="0"/>
              </a:rPr>
              <a:t>артық</a:t>
            </a:r>
            <a:r>
              <a:rPr lang="ru-RU" sz="2800" b="1" dirty="0">
                <a:solidFill>
                  <a:srgbClr val="44546A"/>
                </a:solidFill>
                <a:latin typeface="Tahoma" pitchFamily="34" charset="0"/>
                <a:ea typeface="Tahoma" pitchFamily="34" charset="0"/>
                <a:cs typeface="Tahoma" pitchFamily="34" charset="0"/>
              </a:rPr>
              <a:t> </a:t>
            </a:r>
            <a:r>
              <a:rPr lang="ru-RU" sz="2800" b="1" dirty="0" err="1">
                <a:solidFill>
                  <a:srgbClr val="44546A"/>
                </a:solidFill>
                <a:latin typeface="Tahoma" pitchFamily="34" charset="0"/>
                <a:ea typeface="Tahoma" pitchFamily="34" charset="0"/>
                <a:cs typeface="Tahoma" pitchFamily="34" charset="0"/>
              </a:rPr>
              <a:t>емес</a:t>
            </a:r>
            <a:r>
              <a:rPr lang="ru-RU" sz="2800" b="1" dirty="0">
                <a:solidFill>
                  <a:srgbClr val="44546A"/>
                </a:solidFill>
                <a:latin typeface="Tahoma" pitchFamily="34" charset="0"/>
                <a:ea typeface="Tahoma" pitchFamily="34" charset="0"/>
                <a:cs typeface="Tahoma" pitchFamily="34" charset="0"/>
              </a:rPr>
              <a:t> </a:t>
            </a:r>
            <a:r>
              <a:rPr lang="ru-RU" dirty="0" err="1">
                <a:solidFill>
                  <a:srgbClr val="44546A"/>
                </a:solidFill>
                <a:latin typeface="Tahoma" pitchFamily="34" charset="0"/>
                <a:ea typeface="Tahoma" pitchFamily="34" charset="0"/>
                <a:cs typeface="Tahoma" pitchFamily="34" charset="0"/>
              </a:rPr>
              <a:t>қажет</a:t>
            </a:r>
            <a:r>
              <a:rPr lang="ru-RU" dirty="0">
                <a:solidFill>
                  <a:srgbClr val="44546A"/>
                </a:solidFill>
                <a:latin typeface="Tahoma" pitchFamily="34" charset="0"/>
                <a:ea typeface="Tahoma" pitchFamily="34" charset="0"/>
                <a:cs typeface="Tahoma" pitchFamily="34" charset="0"/>
              </a:rPr>
              <a:t> </a:t>
            </a:r>
            <a:r>
              <a:rPr lang="ru-RU" dirty="0" err="1">
                <a:solidFill>
                  <a:srgbClr val="44546A"/>
                </a:solidFill>
                <a:latin typeface="Tahoma" pitchFamily="34" charset="0"/>
                <a:ea typeface="Tahoma" pitchFamily="34" charset="0"/>
                <a:cs typeface="Tahoma" pitchFamily="34" charset="0"/>
              </a:rPr>
              <a:t>болған</a:t>
            </a:r>
            <a:r>
              <a:rPr lang="ru-RU" dirty="0">
                <a:solidFill>
                  <a:srgbClr val="44546A"/>
                </a:solidFill>
                <a:latin typeface="Tahoma" pitchFamily="34" charset="0"/>
                <a:ea typeface="Tahoma" pitchFamily="34" charset="0"/>
                <a:cs typeface="Tahoma" pitchFamily="34" charset="0"/>
              </a:rPr>
              <a:t> </a:t>
            </a:r>
            <a:r>
              <a:rPr lang="ru-RU" dirty="0" err="1">
                <a:solidFill>
                  <a:srgbClr val="44546A"/>
                </a:solidFill>
                <a:latin typeface="Tahoma" pitchFamily="34" charset="0"/>
                <a:ea typeface="Tahoma" pitchFamily="34" charset="0"/>
                <a:cs typeface="Tahoma" pitchFamily="34" charset="0"/>
              </a:rPr>
              <a:t>жағдайда</a:t>
            </a:r>
            <a:r>
              <a:rPr lang="ru-RU" dirty="0">
                <a:solidFill>
                  <a:srgbClr val="44546A"/>
                </a:solidFill>
                <a:latin typeface="Tahoma" pitchFamily="34" charset="0"/>
                <a:ea typeface="Tahoma" pitchFamily="34" charset="0"/>
                <a:cs typeface="Tahoma" pitchFamily="34" charset="0"/>
              </a:rPr>
              <a:t> 15 </a:t>
            </a:r>
            <a:r>
              <a:rPr lang="ru-RU" dirty="0" err="1">
                <a:solidFill>
                  <a:srgbClr val="44546A"/>
                </a:solidFill>
                <a:latin typeface="Tahoma" pitchFamily="34" charset="0"/>
                <a:ea typeface="Tahoma" pitchFamily="34" charset="0"/>
                <a:cs typeface="Tahoma" pitchFamily="34" charset="0"/>
              </a:rPr>
              <a:t>жұмыс</a:t>
            </a:r>
            <a:r>
              <a:rPr lang="ru-RU" dirty="0">
                <a:solidFill>
                  <a:srgbClr val="44546A"/>
                </a:solidFill>
                <a:latin typeface="Tahoma" pitchFamily="34" charset="0"/>
                <a:ea typeface="Tahoma" pitchFamily="34" charset="0"/>
                <a:cs typeface="Tahoma" pitchFamily="34" charset="0"/>
              </a:rPr>
              <a:t> </a:t>
            </a:r>
            <a:r>
              <a:rPr lang="ru-RU" dirty="0" err="1">
                <a:solidFill>
                  <a:srgbClr val="44546A"/>
                </a:solidFill>
                <a:latin typeface="Tahoma" pitchFamily="34" charset="0"/>
                <a:ea typeface="Tahoma" pitchFamily="34" charset="0"/>
                <a:cs typeface="Tahoma" pitchFamily="34" charset="0"/>
              </a:rPr>
              <a:t>күніне</a:t>
            </a:r>
            <a:r>
              <a:rPr lang="ru-RU" dirty="0">
                <a:solidFill>
                  <a:srgbClr val="44546A"/>
                </a:solidFill>
                <a:latin typeface="Tahoma" pitchFamily="34" charset="0"/>
                <a:ea typeface="Tahoma" pitchFamily="34" charset="0"/>
                <a:cs typeface="Tahoma" pitchFamily="34" charset="0"/>
              </a:rPr>
              <a:t> </a:t>
            </a:r>
            <a:r>
              <a:rPr lang="ru-RU" dirty="0" err="1">
                <a:solidFill>
                  <a:srgbClr val="44546A"/>
                </a:solidFill>
                <a:latin typeface="Tahoma" pitchFamily="34" charset="0"/>
                <a:ea typeface="Tahoma" pitchFamily="34" charset="0"/>
                <a:cs typeface="Tahoma" pitchFamily="34" charset="0"/>
              </a:rPr>
              <a:t>ұзартуға</a:t>
            </a:r>
            <a:r>
              <a:rPr lang="ru-RU" dirty="0">
                <a:solidFill>
                  <a:srgbClr val="44546A"/>
                </a:solidFill>
                <a:latin typeface="Tahoma" pitchFamily="34" charset="0"/>
                <a:ea typeface="Tahoma" pitchFamily="34" charset="0"/>
                <a:cs typeface="Tahoma" pitchFamily="34" charset="0"/>
              </a:rPr>
              <a:t> </a:t>
            </a:r>
            <a:r>
              <a:rPr lang="ru-RU" dirty="0" err="1">
                <a:solidFill>
                  <a:srgbClr val="44546A"/>
                </a:solidFill>
                <a:latin typeface="Tahoma" pitchFamily="34" charset="0"/>
                <a:ea typeface="Tahoma" pitchFamily="34" charset="0"/>
                <a:cs typeface="Tahoma" pitchFamily="34" charset="0"/>
              </a:rPr>
              <a:t>болады</a:t>
            </a:r>
            <a:endParaRPr lang="ru-RU" i="1" dirty="0">
              <a:solidFill>
                <a:srgbClr val="44546A"/>
              </a:solidFill>
              <a:latin typeface="Tahoma" pitchFamily="34" charset="0"/>
              <a:ea typeface="Tahoma" pitchFamily="34" charset="0"/>
              <a:cs typeface="Tahoma" pitchFamily="34" charset="0"/>
            </a:endParaRPr>
          </a:p>
        </p:txBody>
      </p:sp>
      <p:sp>
        <p:nvSpPr>
          <p:cNvPr id="11" name="Прямоугольник 10"/>
          <p:cNvSpPr/>
          <p:nvPr/>
        </p:nvSpPr>
        <p:spPr>
          <a:xfrm>
            <a:off x="5377758" y="1466661"/>
            <a:ext cx="5957181" cy="117695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47200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 y="310726"/>
            <a:ext cx="11719560" cy="697321"/>
          </a:xfrm>
        </p:spPr>
        <p:txBody>
          <a:bodyPr>
            <a:noAutofit/>
          </a:bodyPr>
          <a:lstStyle/>
          <a:p>
            <a:r>
              <a:rPr lang="ru-RU" sz="2800" b="1" dirty="0">
                <a:solidFill>
                  <a:schemeClr val="tx2"/>
                </a:solidFill>
                <a:latin typeface="Tahoma" pitchFamily="34" charset="0"/>
                <a:ea typeface="Tahoma" pitchFamily="34" charset="0"/>
                <a:cs typeface="Tahoma" pitchFamily="34" charset="0"/>
              </a:rPr>
              <a:t>ТАЛДАУ КЕЗЕҢДЕРІ</a:t>
            </a:r>
          </a:p>
        </p:txBody>
      </p:sp>
      <p:graphicFrame>
        <p:nvGraphicFramePr>
          <p:cNvPr id="5" name="Схема 4"/>
          <p:cNvGraphicFramePr/>
          <p:nvPr/>
        </p:nvGraphicFramePr>
        <p:xfrm>
          <a:off x="1996488" y="11457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7616537" y="1823913"/>
            <a:ext cx="4039849" cy="1015663"/>
          </a:xfrm>
          <a:prstGeom prst="rect">
            <a:avLst/>
          </a:prstGeom>
        </p:spPr>
        <p:txBody>
          <a:bodyPr wrap="square">
            <a:spAutoFit/>
          </a:bodyPr>
          <a:lstStyle/>
          <a:p>
            <a:r>
              <a:rPr lang="ru-RU" sz="2000" dirty="0">
                <a:solidFill>
                  <a:schemeClr val="tx2"/>
                </a:solidFill>
                <a:latin typeface="Aeroport" pitchFamily="2" charset="-52"/>
              </a:rPr>
              <a:t>ТАЛДАУ ОБЪЕКТІСІ ТУРАЛЫ АҚПАРАТТЫ ЖИНАУ ЖӘНЕ ЖИНАҚТАУ</a:t>
            </a:r>
          </a:p>
        </p:txBody>
      </p:sp>
      <p:sp>
        <p:nvSpPr>
          <p:cNvPr id="7" name="Прямоугольник 6"/>
          <p:cNvSpPr/>
          <p:nvPr/>
        </p:nvSpPr>
        <p:spPr>
          <a:xfrm>
            <a:off x="115414" y="2702837"/>
            <a:ext cx="4634145" cy="1938992"/>
          </a:xfrm>
          <a:prstGeom prst="rect">
            <a:avLst/>
          </a:prstGeom>
        </p:spPr>
        <p:txBody>
          <a:bodyPr wrap="square">
            <a:spAutoFit/>
          </a:bodyPr>
          <a:lstStyle/>
          <a:p>
            <a:r>
              <a:rPr lang="ru-RU" sz="2000" dirty="0">
                <a:solidFill>
                  <a:schemeClr val="tx2"/>
                </a:solidFill>
                <a:latin typeface="Aeroport" pitchFamily="2" charset="-52"/>
                <a:ea typeface="Tahoma" pitchFamily="34" charset="0"/>
                <a:cs typeface="Tahoma" pitchFamily="34" charset="0"/>
              </a:rPr>
              <a:t>ОБЪЕКТІНІҢ ҚЫЗМЕТІН, ОНЫҢ ҰЙЫМДЫҚ-БАСҚАРУ ҚЫЗМЕТІН РЕТТЕЙТІН ҚҰҚЫҚТЫҚ АКТІЛЕР МЕН ІШКІ ҚҰЖАТТАРДЫ СЫБАЙЛАС ЖЕМҚОРЛЫҚ ТӘУЕКЕЛДЕРІНІҢ БОЛУЫНА ТАЛДАУ</a:t>
            </a:r>
          </a:p>
        </p:txBody>
      </p:sp>
      <p:sp>
        <p:nvSpPr>
          <p:cNvPr id="8" name="Прямоугольник 7"/>
          <p:cNvSpPr/>
          <p:nvPr/>
        </p:nvSpPr>
        <p:spPr>
          <a:xfrm>
            <a:off x="7768937" y="4843800"/>
            <a:ext cx="4039849" cy="707886"/>
          </a:xfrm>
          <a:prstGeom prst="rect">
            <a:avLst/>
          </a:prstGeom>
        </p:spPr>
        <p:txBody>
          <a:bodyPr wrap="square">
            <a:spAutoFit/>
          </a:bodyPr>
          <a:lstStyle/>
          <a:p>
            <a:r>
              <a:rPr lang="ru-RU" sz="2000" dirty="0">
                <a:solidFill>
                  <a:schemeClr val="tx2"/>
                </a:solidFill>
                <a:latin typeface="Aeroport" pitchFamily="2" charset="-52"/>
              </a:rPr>
              <a:t>ТАЛДАМАЛЫҚ АНЫҚТАМАНЫ ДАЙЫНДАУ ЖӘНЕ ОҒАН ҚОЛ ҚОЮ</a:t>
            </a:r>
          </a:p>
        </p:txBody>
      </p:sp>
    </p:spTree>
    <p:extLst>
      <p:ext uri="{BB962C8B-B14F-4D97-AF65-F5344CB8AC3E}">
        <p14:creationId xmlns:p14="http://schemas.microsoft.com/office/powerpoint/2010/main" val="211716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444" y="78269"/>
            <a:ext cx="10509113" cy="964605"/>
          </a:xfrm>
        </p:spPr>
        <p:txBody>
          <a:bodyPr/>
          <a:lstStyle/>
          <a:p>
            <a:r>
              <a:rPr lang="ru-RU" dirty="0" err="1"/>
              <a:t>Оқу</a:t>
            </a:r>
            <a:r>
              <a:rPr lang="ru-RU" dirty="0"/>
              <a:t> </a:t>
            </a:r>
            <a:r>
              <a:rPr lang="ru-RU" dirty="0" err="1"/>
              <a:t>курсының</a:t>
            </a:r>
            <a:r>
              <a:rPr lang="ru-RU" dirty="0"/>
              <a:t> </a:t>
            </a:r>
            <a:r>
              <a:rPr lang="ru-RU" dirty="0" err="1"/>
              <a:t>мақсаттары</a:t>
            </a:r>
            <a:r>
              <a:rPr lang="ru-RU" dirty="0"/>
              <a:t> :</a:t>
            </a:r>
          </a:p>
        </p:txBody>
      </p:sp>
      <p:sp>
        <p:nvSpPr>
          <p:cNvPr id="3" name="Объект 2"/>
          <p:cNvSpPr>
            <a:spLocks noGrp="1"/>
          </p:cNvSpPr>
          <p:nvPr>
            <p:ph idx="1"/>
          </p:nvPr>
        </p:nvSpPr>
        <p:spPr>
          <a:xfrm>
            <a:off x="308373" y="1449023"/>
            <a:ext cx="11473717" cy="5127634"/>
          </a:xfrm>
        </p:spPr>
        <p:txBody>
          <a:bodyPr>
            <a:normAutofit fontScale="92500" lnSpcReduction="20000"/>
          </a:bodyPr>
          <a:lstStyle/>
          <a:p>
            <a:pPr marL="0" indent="0">
              <a:buNone/>
            </a:pPr>
            <a:r>
              <a:rPr lang="ru-RU" sz="3198" u="sng" dirty="0" err="1"/>
              <a:t>Келесі</a:t>
            </a:r>
            <a:r>
              <a:rPr lang="ru-RU" sz="3198" u="sng" dirty="0"/>
              <a:t> </a:t>
            </a:r>
            <a:r>
              <a:rPr lang="ru-RU" sz="3198" u="sng" dirty="0" err="1"/>
              <a:t>жаңа</a:t>
            </a:r>
            <a:r>
              <a:rPr lang="ru-RU" sz="3198" u="sng" dirty="0"/>
              <a:t> </a:t>
            </a:r>
            <a:r>
              <a:rPr lang="ru-RU" sz="3198" u="sng" dirty="0" err="1"/>
              <a:t>білім</a:t>
            </a:r>
            <a:r>
              <a:rPr lang="ru-RU" sz="3198" u="sng" dirty="0"/>
              <a:t> </a:t>
            </a:r>
            <a:r>
              <a:rPr lang="ru-RU" sz="3198" u="sng" dirty="0" err="1"/>
              <a:t>алу</a:t>
            </a:r>
            <a:r>
              <a:rPr lang="ru-RU" sz="3198" u="sng" dirty="0"/>
              <a:t>:</a:t>
            </a:r>
            <a:endParaRPr lang="ru-RU" sz="3198" dirty="0"/>
          </a:p>
          <a:p>
            <a:pPr>
              <a:buFontTx/>
              <a:buChar char="-"/>
            </a:pPr>
            <a:r>
              <a:rPr lang="en-US" sz="3198" dirty="0"/>
              <a:t>ISO 37001 </a:t>
            </a:r>
            <a:r>
              <a:rPr lang="ru-RU" sz="3198" dirty="0" err="1"/>
              <a:t>негізінде</a:t>
            </a:r>
            <a:r>
              <a:rPr lang="ru-RU" sz="3198" dirty="0"/>
              <a:t> СҚМЖ </a:t>
            </a:r>
            <a:r>
              <a:rPr lang="ru-RU" sz="3198" dirty="0" err="1"/>
              <a:t>қандай</a:t>
            </a:r>
            <a:r>
              <a:rPr lang="ru-RU" sz="3198" dirty="0"/>
              <a:t> </a:t>
            </a:r>
            <a:r>
              <a:rPr lang="ru-RU" sz="3198" dirty="0" err="1"/>
              <a:t>компоненттерден</a:t>
            </a:r>
            <a:r>
              <a:rPr lang="ru-RU" sz="3198" dirty="0"/>
              <a:t> </a:t>
            </a:r>
            <a:r>
              <a:rPr lang="ru-RU" sz="3198" dirty="0" err="1"/>
              <a:t>тұратынын</a:t>
            </a:r>
            <a:r>
              <a:rPr lang="ru-RU" sz="3198" dirty="0"/>
              <a:t> </a:t>
            </a:r>
            <a:r>
              <a:rPr lang="ru-RU" sz="3198" dirty="0" err="1"/>
              <a:t>және</a:t>
            </a:r>
            <a:r>
              <a:rPr lang="ru-RU" sz="3198" dirty="0"/>
              <a:t> </a:t>
            </a:r>
            <a:r>
              <a:rPr lang="ru-RU" sz="3198" dirty="0" err="1"/>
              <a:t>қалай</a:t>
            </a:r>
            <a:r>
              <a:rPr lang="ru-RU" sz="3198" dirty="0"/>
              <a:t> </a:t>
            </a:r>
            <a:r>
              <a:rPr lang="ru-RU" sz="3198" dirty="0" err="1"/>
              <a:t>жұмыс</a:t>
            </a:r>
            <a:r>
              <a:rPr lang="ru-RU" sz="3198" dirty="0"/>
              <a:t> </a:t>
            </a:r>
            <a:r>
              <a:rPr lang="ru-RU" sz="3198" dirty="0" err="1"/>
              <a:t>істейтінін</a:t>
            </a:r>
            <a:r>
              <a:rPr lang="ru-RU" sz="3198" dirty="0"/>
              <a:t> </a:t>
            </a:r>
            <a:r>
              <a:rPr lang="ru-RU" sz="3198" dirty="0" err="1"/>
              <a:t>және</a:t>
            </a:r>
            <a:r>
              <a:rPr lang="ru-RU" sz="3198" dirty="0"/>
              <a:t> </a:t>
            </a:r>
            <a:r>
              <a:rPr lang="ru-RU" sz="3198" dirty="0" err="1"/>
              <a:t>оның</a:t>
            </a:r>
            <a:r>
              <a:rPr lang="ru-RU" sz="3198" dirty="0"/>
              <a:t> </a:t>
            </a:r>
            <a:r>
              <a:rPr lang="ru-RU" sz="3198" dirty="0" err="1"/>
              <a:t>негізгі</a:t>
            </a:r>
            <a:r>
              <a:rPr lang="ru-RU" sz="3198" dirty="0"/>
              <a:t> </a:t>
            </a:r>
            <a:r>
              <a:rPr lang="ru-RU" sz="3198" dirty="0" err="1"/>
              <a:t>процестерін</a:t>
            </a:r>
            <a:r>
              <a:rPr lang="ru-RU" sz="3198" dirty="0"/>
              <a:t> </a:t>
            </a:r>
            <a:r>
              <a:rPr lang="ru-RU" sz="3198" dirty="0" err="1"/>
              <a:t>талдау</a:t>
            </a:r>
            <a:r>
              <a:rPr lang="ru-RU" sz="3198" dirty="0"/>
              <a:t>;</a:t>
            </a:r>
          </a:p>
          <a:p>
            <a:pPr>
              <a:buFontTx/>
              <a:buChar char="-"/>
            </a:pPr>
            <a:r>
              <a:rPr lang="en-US" sz="3198" dirty="0"/>
              <a:t>ISO 37001 </a:t>
            </a:r>
            <a:r>
              <a:rPr lang="ru-RU" sz="3198" dirty="0" err="1"/>
              <a:t>мақсаттарын</a:t>
            </a:r>
            <a:r>
              <a:rPr lang="ru-RU" sz="3198" dirty="0"/>
              <a:t>, </a:t>
            </a:r>
            <a:r>
              <a:rPr lang="ru-RU" sz="3198" dirty="0" err="1"/>
              <a:t>мазмұнын</a:t>
            </a:r>
            <a:r>
              <a:rPr lang="ru-RU" sz="3198" dirty="0"/>
              <a:t> </a:t>
            </a:r>
            <a:r>
              <a:rPr lang="ru-RU" sz="3198" dirty="0" err="1"/>
              <a:t>және</a:t>
            </a:r>
            <a:r>
              <a:rPr lang="ru-RU" sz="3198" dirty="0"/>
              <a:t> ҚР </a:t>
            </a:r>
            <a:r>
              <a:rPr lang="ru-RU" sz="3198" dirty="0" err="1"/>
              <a:t>басқа</a:t>
            </a:r>
            <a:r>
              <a:rPr lang="ru-RU" sz="3198" dirty="0"/>
              <a:t> </a:t>
            </a:r>
            <a:r>
              <a:rPr lang="ru-RU" sz="3198" dirty="0" err="1"/>
              <a:t>стандарттарымен</a:t>
            </a:r>
            <a:r>
              <a:rPr lang="ru-RU" sz="3198" dirty="0"/>
              <a:t> </a:t>
            </a:r>
            <a:r>
              <a:rPr lang="ru-RU" sz="3198" dirty="0" err="1"/>
              <a:t>және</a:t>
            </a:r>
            <a:r>
              <a:rPr lang="ru-RU" sz="3198" dirty="0"/>
              <a:t> </a:t>
            </a:r>
            <a:r>
              <a:rPr lang="ru-RU" sz="3198" dirty="0" err="1"/>
              <a:t>заңнамалық</a:t>
            </a:r>
            <a:r>
              <a:rPr lang="ru-RU" sz="3198" dirty="0"/>
              <a:t> </a:t>
            </a:r>
            <a:r>
              <a:rPr lang="ru-RU" sz="3198" dirty="0" err="1"/>
              <a:t>базасымен</a:t>
            </a:r>
            <a:r>
              <a:rPr lang="ru-RU" sz="3198" dirty="0"/>
              <a:t> </a:t>
            </a:r>
            <a:r>
              <a:rPr lang="ru-RU" sz="3198" dirty="0" err="1"/>
              <a:t>өзара</a:t>
            </a:r>
            <a:r>
              <a:rPr lang="ru-RU" sz="3198" dirty="0"/>
              <a:t> </a:t>
            </a:r>
            <a:r>
              <a:rPr lang="ru-RU" sz="3198" dirty="0" err="1"/>
              <a:t>байланысын</a:t>
            </a:r>
            <a:r>
              <a:rPr lang="ru-RU" sz="3198" dirty="0"/>
              <a:t> </a:t>
            </a:r>
            <a:r>
              <a:rPr lang="ru-RU" sz="3198" dirty="0" err="1"/>
              <a:t>анықтау</a:t>
            </a:r>
            <a:r>
              <a:rPr lang="ru-RU" sz="3198" dirty="0"/>
              <a:t>;</a:t>
            </a:r>
          </a:p>
          <a:p>
            <a:pPr>
              <a:buFontTx/>
              <a:buChar char="-"/>
            </a:pPr>
            <a:r>
              <a:rPr lang="ru-RU" sz="3198" dirty="0" err="1"/>
              <a:t>сыбайлас</a:t>
            </a:r>
            <a:r>
              <a:rPr lang="ru-RU" sz="3198" dirty="0"/>
              <a:t> </a:t>
            </a:r>
            <a:r>
              <a:rPr lang="ru-RU" sz="3198" dirty="0" err="1"/>
              <a:t>жемқорлыққа</a:t>
            </a:r>
            <a:r>
              <a:rPr lang="ru-RU" sz="3198" dirty="0"/>
              <a:t> </a:t>
            </a:r>
            <a:r>
              <a:rPr lang="ru-RU" sz="3198" dirty="0" err="1"/>
              <a:t>қарсы</a:t>
            </a:r>
            <a:r>
              <a:rPr lang="ru-RU" sz="3198" dirty="0"/>
              <a:t> </a:t>
            </a:r>
            <a:r>
              <a:rPr lang="ru-RU" sz="3198" dirty="0" err="1"/>
              <a:t>іс-қимылдың</a:t>
            </a:r>
            <a:r>
              <a:rPr lang="ru-RU" sz="3198" dirty="0"/>
              <a:t> </a:t>
            </a:r>
            <a:r>
              <a:rPr lang="ru-RU" sz="3198" dirty="0" err="1"/>
              <a:t>тұжырымдамаларын</a:t>
            </a:r>
            <a:r>
              <a:rPr lang="ru-RU" sz="3198" dirty="0"/>
              <a:t>, </a:t>
            </a:r>
            <a:r>
              <a:rPr lang="ru-RU" sz="3198" dirty="0" err="1"/>
              <a:t>тәсілдерін</a:t>
            </a:r>
            <a:r>
              <a:rPr lang="ru-RU" sz="3198" dirty="0"/>
              <a:t>, </a:t>
            </a:r>
            <a:r>
              <a:rPr lang="ru-RU" sz="3198" dirty="0" err="1"/>
              <a:t>стандарттарын</a:t>
            </a:r>
            <a:r>
              <a:rPr lang="ru-RU" sz="3198" dirty="0"/>
              <a:t>, </a:t>
            </a:r>
            <a:r>
              <a:rPr lang="ru-RU" sz="3198" dirty="0" err="1"/>
              <a:t>әдістері</a:t>
            </a:r>
            <a:r>
              <a:rPr lang="ru-RU" sz="3198" dirty="0"/>
              <a:t> мен </a:t>
            </a:r>
            <a:r>
              <a:rPr lang="ru-RU" sz="3198" dirty="0" err="1"/>
              <a:t>құралдарын</a:t>
            </a:r>
            <a:r>
              <a:rPr lang="ru-RU" sz="3198" dirty="0"/>
              <a:t> </a:t>
            </a:r>
            <a:r>
              <a:rPr lang="ru-RU" sz="3198" dirty="0" err="1"/>
              <a:t>зерделеу</a:t>
            </a:r>
            <a:r>
              <a:rPr lang="ru-RU" sz="3198" dirty="0"/>
              <a:t>;</a:t>
            </a:r>
          </a:p>
          <a:p>
            <a:pPr>
              <a:buFontTx/>
              <a:buChar char="-"/>
            </a:pPr>
            <a:r>
              <a:rPr lang="ru-RU" sz="3198" dirty="0" err="1"/>
              <a:t>мүдделер</a:t>
            </a:r>
            <a:r>
              <a:rPr lang="ru-RU" sz="3198" dirty="0"/>
              <a:t> </a:t>
            </a:r>
            <a:r>
              <a:rPr lang="ru-RU" sz="3198" dirty="0" err="1"/>
              <a:t>қақтығысын</a:t>
            </a:r>
            <a:r>
              <a:rPr lang="ru-RU" sz="3198" dirty="0"/>
              <a:t> </a:t>
            </a:r>
            <a:r>
              <a:rPr lang="ru-RU" sz="3198" dirty="0" err="1"/>
              <a:t>реттеу</a:t>
            </a:r>
            <a:r>
              <a:rPr lang="ru-RU" sz="3198" dirty="0"/>
              <a:t>;</a:t>
            </a:r>
          </a:p>
          <a:p>
            <a:pPr>
              <a:buFontTx/>
              <a:buChar char="-"/>
            </a:pPr>
            <a:r>
              <a:rPr lang="ru-RU" sz="3198" dirty="0" err="1"/>
              <a:t>сыбайлас</a:t>
            </a:r>
            <a:r>
              <a:rPr lang="ru-RU" sz="3198" dirty="0"/>
              <a:t> </a:t>
            </a:r>
            <a:r>
              <a:rPr lang="ru-RU" sz="3198" dirty="0" err="1"/>
              <a:t>жемқорлықтың</a:t>
            </a:r>
            <a:r>
              <a:rPr lang="ru-RU" sz="3198" dirty="0"/>
              <a:t> </a:t>
            </a:r>
            <a:r>
              <a:rPr lang="ru-RU" sz="3198" dirty="0" err="1"/>
              <a:t>алдын</a:t>
            </a:r>
            <a:r>
              <a:rPr lang="ru-RU" sz="3198" dirty="0"/>
              <a:t> </a:t>
            </a:r>
            <a:r>
              <a:rPr lang="ru-RU" sz="3198" dirty="0" err="1"/>
              <a:t>алу</a:t>
            </a:r>
            <a:r>
              <a:rPr lang="ru-RU" sz="3198" dirty="0"/>
              <a:t> </a:t>
            </a:r>
            <a:r>
              <a:rPr lang="ru-RU" sz="3198" dirty="0" err="1"/>
              <a:t>және</a:t>
            </a:r>
            <a:r>
              <a:rPr lang="ru-RU" sz="3198" dirty="0"/>
              <a:t> </a:t>
            </a:r>
            <a:r>
              <a:rPr lang="ru-RU" sz="3198" dirty="0" err="1"/>
              <a:t>этиканы</a:t>
            </a:r>
            <a:r>
              <a:rPr lang="ru-RU" sz="3198" dirty="0"/>
              <a:t> </a:t>
            </a:r>
            <a:r>
              <a:rPr lang="ru-RU" sz="3198" dirty="0" err="1"/>
              <a:t>сақтау</a:t>
            </a:r>
            <a:r>
              <a:rPr lang="ru-RU" sz="3198" dirty="0"/>
              <a:t> </a:t>
            </a:r>
            <a:r>
              <a:rPr lang="ru-RU" sz="3198" dirty="0" err="1"/>
              <a:t>шаралары</a:t>
            </a:r>
            <a:r>
              <a:rPr lang="ru-RU" sz="3198" dirty="0"/>
              <a:t>;</a:t>
            </a:r>
          </a:p>
          <a:p>
            <a:pPr>
              <a:buFontTx/>
              <a:buChar char="-"/>
            </a:pPr>
            <a:r>
              <a:rPr lang="ru-RU" sz="3198" dirty="0" err="1"/>
              <a:t>сыбайлас</a:t>
            </a:r>
            <a:r>
              <a:rPr lang="ru-RU" sz="3198" dirty="0"/>
              <a:t> </a:t>
            </a:r>
            <a:r>
              <a:rPr lang="ru-RU" sz="3198" dirty="0" err="1"/>
              <a:t>жемқорлыққа</a:t>
            </a:r>
            <a:r>
              <a:rPr lang="ru-RU" sz="3198" dirty="0"/>
              <a:t> </a:t>
            </a:r>
            <a:r>
              <a:rPr lang="ru-RU" sz="3198" dirty="0" err="1"/>
              <a:t>қарсы</a:t>
            </a:r>
            <a:r>
              <a:rPr lang="ru-RU" sz="3198" dirty="0"/>
              <a:t> </a:t>
            </a:r>
            <a:r>
              <a:rPr lang="ru-RU" sz="3198" dirty="0" err="1"/>
              <a:t>іс-қимыл</a:t>
            </a:r>
            <a:r>
              <a:rPr lang="ru-RU" sz="3198" dirty="0"/>
              <a:t> </a:t>
            </a:r>
            <a:r>
              <a:rPr lang="ru-RU" sz="3198" dirty="0" err="1"/>
              <a:t>бағыты</a:t>
            </a:r>
            <a:r>
              <a:rPr lang="ru-RU" sz="3198" dirty="0"/>
              <a:t> </a:t>
            </a:r>
            <a:r>
              <a:rPr lang="ru-RU" sz="3198" dirty="0" err="1"/>
              <a:t>бойынша</a:t>
            </a:r>
            <a:r>
              <a:rPr lang="ru-RU" sz="3198" dirty="0"/>
              <a:t> </a:t>
            </a:r>
            <a:r>
              <a:rPr lang="ru-RU" sz="3198" dirty="0" err="1"/>
              <a:t>құзыреттерді</a:t>
            </a:r>
            <a:r>
              <a:rPr lang="ru-RU" sz="3198" dirty="0"/>
              <a:t> </a:t>
            </a:r>
            <a:r>
              <a:rPr lang="ru-RU" sz="3198" dirty="0" err="1"/>
              <a:t>дамыту</a:t>
            </a:r>
            <a:r>
              <a:rPr lang="ru-RU" sz="3198" dirty="0"/>
              <a:t>.</a:t>
            </a:r>
          </a:p>
          <a:p>
            <a:pPr marL="0" indent="0">
              <a:buNone/>
            </a:pPr>
            <a:endParaRPr lang="ru-RU" dirty="0"/>
          </a:p>
        </p:txBody>
      </p:sp>
    </p:spTree>
    <p:extLst>
      <p:ext uri="{BB962C8B-B14F-4D97-AF65-F5344CB8AC3E}">
        <p14:creationId xmlns:p14="http://schemas.microsoft.com/office/powerpoint/2010/main" val="2695911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рямоугольник 58"/>
          <p:cNvSpPr/>
          <p:nvPr/>
        </p:nvSpPr>
        <p:spPr>
          <a:xfrm>
            <a:off x="0" y="139305"/>
            <a:ext cx="12192000" cy="400110"/>
          </a:xfrm>
          <a:prstGeom prst="rect">
            <a:avLst/>
          </a:prstGeom>
        </p:spPr>
        <p:txBody>
          <a:bodyPr wrap="square">
            <a:spAutoFit/>
          </a:bodyPr>
          <a:lstStyle/>
          <a:p>
            <a:pPr algn="ctr">
              <a:spcBef>
                <a:spcPts val="1800"/>
              </a:spcBef>
              <a:defRPr/>
            </a:pPr>
            <a:r>
              <a:rPr lang="ru-RU" sz="2000" b="1" spc="20" dirty="0">
                <a:solidFill>
                  <a:prstClr val="white"/>
                </a:solidFill>
                <a:latin typeface="Arial" panose="020B0604020202020204" pitchFamily="34" charset="0"/>
                <a:ea typeface="Calibri"/>
                <a:cs typeface="Arial" panose="020B0604020202020204" pitchFamily="34" charset="0"/>
              </a:rPr>
              <a:t>СФЕРА ОБРАЗОВАНИЯ</a:t>
            </a:r>
          </a:p>
        </p:txBody>
      </p:sp>
      <p:sp>
        <p:nvSpPr>
          <p:cNvPr id="2" name="Rectangle 1">
            <a:extLst>
              <a:ext uri="{FF2B5EF4-FFF2-40B4-BE49-F238E27FC236}">
                <a16:creationId xmlns:a16="http://schemas.microsoft.com/office/drawing/2014/main" id="{265E7CC1-0DA2-6942-A3DE-B913EF62DD18}"/>
              </a:ext>
            </a:extLst>
          </p:cNvPr>
          <p:cNvSpPr/>
          <p:nvPr/>
        </p:nvSpPr>
        <p:spPr>
          <a:xfrm>
            <a:off x="21607" y="20202"/>
            <a:ext cx="4145552" cy="6858000"/>
          </a:xfrm>
          <a:prstGeom prst="rect">
            <a:avLst/>
          </a:prstGeom>
          <a:solidFill>
            <a:srgbClr val="ABDFE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Прямоугольник 7">
            <a:extLst>
              <a:ext uri="{FF2B5EF4-FFF2-40B4-BE49-F238E27FC236}">
                <a16:creationId xmlns:a16="http://schemas.microsoft.com/office/drawing/2014/main" id="{C1D81882-8F6B-8049-AFE7-44D1C8B7BA54}"/>
              </a:ext>
            </a:extLst>
          </p:cNvPr>
          <p:cNvSpPr/>
          <p:nvPr/>
        </p:nvSpPr>
        <p:spPr>
          <a:xfrm>
            <a:off x="77681" y="2385369"/>
            <a:ext cx="4138855" cy="1323439"/>
          </a:xfrm>
          <a:prstGeom prst="rect">
            <a:avLst/>
          </a:prstGeom>
          <a:noFill/>
          <a:ln w="57150">
            <a:noFill/>
          </a:ln>
        </p:spPr>
        <p:txBody>
          <a:bodyPr wrap="square">
            <a:spAutoFit/>
          </a:bodyPr>
          <a:lstStyle/>
          <a:p>
            <a:pPr algn="ctr">
              <a:defRPr/>
            </a:pPr>
            <a:r>
              <a:rPr lang="ru-RU" sz="4000" b="1" spc="20" dirty="0" err="1">
                <a:solidFill>
                  <a:srgbClr val="0E344E"/>
                </a:solidFill>
                <a:latin typeface="Arial" panose="020B0604020202020204" pitchFamily="34" charset="0"/>
                <a:cs typeface="Arial" panose="020B0604020202020204" pitchFamily="34" charset="0"/>
              </a:rPr>
              <a:t>Ақпарат</a:t>
            </a:r>
            <a:endParaRPr lang="kk-KZ" sz="4000" b="1" spc="20" dirty="0">
              <a:solidFill>
                <a:srgbClr val="0E344E"/>
              </a:solidFill>
              <a:latin typeface="Arial" panose="020B0604020202020204" pitchFamily="34" charset="0"/>
              <a:cs typeface="Arial" panose="020B0604020202020204" pitchFamily="34" charset="0"/>
            </a:endParaRPr>
          </a:p>
          <a:p>
            <a:pPr algn="ctr">
              <a:defRPr/>
            </a:pPr>
            <a:r>
              <a:rPr lang="ru-RU" sz="4000" b="1" spc="20" dirty="0" err="1">
                <a:solidFill>
                  <a:srgbClr val="0E344E"/>
                </a:solidFill>
                <a:latin typeface="Arial" panose="020B0604020202020204" pitchFamily="34" charset="0"/>
                <a:cs typeface="Arial" panose="020B0604020202020204" pitchFamily="34" charset="0"/>
              </a:rPr>
              <a:t>дереккөздері</a:t>
            </a:r>
            <a:endParaRPr lang="ru-RU" sz="4000" b="1" spc="20" dirty="0">
              <a:solidFill>
                <a:srgbClr val="0E344E"/>
              </a:solidFill>
              <a:latin typeface="Arial" panose="020B0604020202020204" pitchFamily="34" charset="0"/>
              <a:cs typeface="Arial" panose="020B0604020202020204" pitchFamily="34" charset="0"/>
            </a:endParaRPr>
          </a:p>
        </p:txBody>
      </p:sp>
      <p:sp>
        <p:nvSpPr>
          <p:cNvPr id="13" name="Прямоугольник 8">
            <a:extLst>
              <a:ext uri="{FF2B5EF4-FFF2-40B4-BE49-F238E27FC236}">
                <a16:creationId xmlns:a16="http://schemas.microsoft.com/office/drawing/2014/main" id="{DC3362A8-1D9F-3047-AC27-E819736DDFA5}"/>
              </a:ext>
            </a:extLst>
          </p:cNvPr>
          <p:cNvSpPr/>
          <p:nvPr/>
        </p:nvSpPr>
        <p:spPr>
          <a:xfrm>
            <a:off x="4455133" y="54766"/>
            <a:ext cx="7736867" cy="6555641"/>
          </a:xfrm>
          <a:prstGeom prst="rect">
            <a:avLst/>
          </a:prstGeom>
        </p:spPr>
        <p:txBody>
          <a:bodyPr wrap="square">
            <a:spAutoFit/>
          </a:bodyPr>
          <a:lstStyle/>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құқықтық</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актілер</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және</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ішкі</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құжаттар</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объектінің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қызметі</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туралы</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статистикалық</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есептілік</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мемлекеттік</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органдардың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ақпараттық</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жүйелерінің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деректері</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бұрын</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мемлекеттік</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органдар</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жүргізген</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тексерулердің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нәтижелері</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ішкі</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бақылау</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қызметтерінің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бақылау</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іс-шараларының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нәтижелері</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сыбайлас</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жемқорлыққа</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қарсы</a:t>
            </a:r>
            <a:r>
              <a:rPr lang="ru-RU" sz="2000" b="1" kern="600" spc="20" dirty="0">
                <a:solidFill>
                  <a:srgbClr val="44546A"/>
                </a:solidFill>
                <a:latin typeface="Arial" panose="020B0604020202020204" pitchFamily="34" charset="0"/>
                <a:ea typeface="Calibri"/>
                <a:cs typeface="Arial" panose="020B0604020202020204" pitchFamily="34" charset="0"/>
              </a:rPr>
              <a:t> мониторинг </a:t>
            </a:r>
            <a:r>
              <a:rPr lang="ru-RU" sz="2000" b="1" kern="600" spc="20" dirty="0" err="1">
                <a:solidFill>
                  <a:srgbClr val="44546A"/>
                </a:solidFill>
                <a:latin typeface="Arial" panose="020B0604020202020204" pitchFamily="34" charset="0"/>
                <a:ea typeface="Calibri"/>
                <a:cs typeface="Arial" panose="020B0604020202020204" pitchFamily="34" charset="0"/>
              </a:rPr>
              <a:t>нәтижелері</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a:solidFill>
                  <a:srgbClr val="44546A"/>
                </a:solidFill>
                <a:latin typeface="Arial" panose="020B0604020202020204" pitchFamily="34" charset="0"/>
                <a:ea typeface="Calibri"/>
                <a:cs typeface="Arial" panose="020B0604020202020204" pitchFamily="34" charset="0"/>
              </a:rPr>
              <a:t>БАҚ-</a:t>
            </a:r>
            <a:r>
              <a:rPr lang="ru-RU" sz="2000" b="1" kern="600" spc="20" dirty="0" err="1">
                <a:solidFill>
                  <a:srgbClr val="44546A"/>
                </a:solidFill>
                <a:latin typeface="Arial" panose="020B0604020202020204" pitchFamily="34" charset="0"/>
                <a:ea typeface="Calibri"/>
                <a:cs typeface="Arial" panose="020B0604020202020204" pitchFamily="34" charset="0"/>
              </a:rPr>
              <a:t>тағы</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жарияланымдар</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азаматтар</a:t>
            </a:r>
            <a:r>
              <a:rPr lang="ru-RU" sz="2000" b="1" kern="600" spc="20" dirty="0">
                <a:solidFill>
                  <a:srgbClr val="44546A"/>
                </a:solidFill>
                <a:latin typeface="Arial" panose="020B0604020202020204" pitchFamily="34" charset="0"/>
                <a:ea typeface="Calibri"/>
                <a:cs typeface="Arial" panose="020B0604020202020204" pitchFamily="34" charset="0"/>
              </a:rPr>
              <a:t> мен </a:t>
            </a:r>
            <a:r>
              <a:rPr lang="ru-RU" sz="2000" b="1" kern="600" spc="20" dirty="0" err="1">
                <a:solidFill>
                  <a:srgbClr val="44546A"/>
                </a:solidFill>
                <a:latin typeface="Arial" panose="020B0604020202020204" pitchFamily="34" charset="0"/>
                <a:ea typeface="Calibri"/>
                <a:cs typeface="Arial" panose="020B0604020202020204" pitchFamily="34" charset="0"/>
              </a:rPr>
              <a:t>заңды</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тұлғалардың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өтініштері</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сыбайлас</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жемқорлық</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құқық</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бұзушылықтар</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жасағаны</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үшін</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талдау</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объектісінің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қызметкерлерін</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жауапкершілікке</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тарту</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туралы</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мәліметтер</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оның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ішінде</a:t>
            </a:r>
            <a:r>
              <a:rPr lang="ru-RU" sz="2000" b="1" kern="600" spc="20" dirty="0">
                <a:solidFill>
                  <a:srgbClr val="44546A"/>
                </a:solidFill>
                <a:latin typeface="Arial" panose="020B0604020202020204" pitchFamily="34" charset="0"/>
                <a:ea typeface="Calibri"/>
                <a:cs typeface="Arial" panose="020B0604020202020204" pitchFamily="34" charset="0"/>
              </a:rPr>
              <a:t> 200 ҚІЖК </a:t>
            </a:r>
            <a:r>
              <a:rPr lang="ru-RU" sz="2000" b="1" kern="600" spc="20" dirty="0" err="1">
                <a:solidFill>
                  <a:srgbClr val="44546A"/>
                </a:solidFill>
                <a:latin typeface="Arial" panose="020B0604020202020204" pitchFamily="34" charset="0"/>
                <a:ea typeface="Calibri"/>
                <a:cs typeface="Arial" panose="020B0604020202020204" pitchFamily="34" charset="0"/>
              </a:rPr>
              <a:t>бойынша</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ұсынымдар</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a:solidFill>
                  <a:srgbClr val="44546A"/>
                </a:solidFill>
                <a:latin typeface="Arial" panose="020B0604020202020204" pitchFamily="34" charset="0"/>
                <a:ea typeface="Calibri"/>
                <a:cs typeface="Arial" panose="020B0604020202020204" pitchFamily="34" charset="0"/>
              </a:rPr>
              <a:t>сот </a:t>
            </a:r>
            <a:r>
              <a:rPr lang="ru-RU" sz="2000" b="1" kern="600" spc="20" dirty="0" err="1">
                <a:solidFill>
                  <a:srgbClr val="44546A"/>
                </a:solidFill>
                <a:latin typeface="Arial" panose="020B0604020202020204" pitchFamily="34" charset="0"/>
                <a:ea typeface="Calibri"/>
                <a:cs typeface="Arial" panose="020B0604020202020204" pitchFamily="34" charset="0"/>
              </a:rPr>
              <a:t>органдарының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шешімдері</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сыбайлас</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жемқорлық</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тәуекелдерін</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сыртқы</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және</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ішкі</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талдау</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нәтижелері</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a:solidFill>
                  <a:srgbClr val="44546A"/>
                </a:solidFill>
                <a:latin typeface="Arial" panose="020B0604020202020204" pitchFamily="34" charset="0"/>
                <a:ea typeface="Calibri"/>
                <a:cs typeface="Arial" panose="020B0604020202020204" pitchFamily="34" charset="0"/>
              </a:rPr>
              <a:t>объект </a:t>
            </a:r>
            <a:r>
              <a:rPr lang="ru-RU" sz="2000" b="1" kern="600" spc="20" dirty="0" err="1">
                <a:solidFill>
                  <a:srgbClr val="44546A"/>
                </a:solidFill>
                <a:latin typeface="Arial" panose="020B0604020202020204" pitchFamily="34" charset="0"/>
                <a:ea typeface="Calibri"/>
                <a:cs typeface="Arial" panose="020B0604020202020204" pitchFamily="34" charset="0"/>
              </a:rPr>
              <a:t>қызметкерлерінің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қызметкерлерінің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сауалнамасының</a:t>
            </a:r>
            <a:r>
              <a:rPr lang="ru-RU" sz="2000" b="1" kern="600" spc="20" dirty="0">
                <a:solidFill>
                  <a:srgbClr val="44546A"/>
                </a:solidFill>
                <a:latin typeface="Arial" panose="020B0604020202020204" pitchFamily="34" charset="0"/>
                <a:ea typeface="Calibri"/>
                <a:cs typeface="Arial" panose="020B0604020202020204" pitchFamily="34" charset="0"/>
              </a:rPr>
              <a:t> </a:t>
            </a:r>
            <a:r>
              <a:rPr lang="ru-RU" sz="2000" b="1" kern="600" spc="20" dirty="0" err="1">
                <a:solidFill>
                  <a:srgbClr val="44546A"/>
                </a:solidFill>
                <a:latin typeface="Arial" panose="020B0604020202020204" pitchFamily="34" charset="0"/>
                <a:ea typeface="Calibri"/>
                <a:cs typeface="Arial" panose="020B0604020202020204" pitchFamily="34" charset="0"/>
              </a:rPr>
              <a:t>нәтижелері</a:t>
            </a:r>
            <a:r>
              <a:rPr lang="ru-RU" sz="2000" b="1" kern="600" spc="20" dirty="0">
                <a:solidFill>
                  <a:srgbClr val="44546A"/>
                </a:solidFill>
                <a:latin typeface="Arial" panose="020B0604020202020204" pitchFamily="34" charset="0"/>
                <a:ea typeface="Calibri"/>
                <a:cs typeface="Arial" panose="020B0604020202020204" pitchFamily="34" charset="0"/>
              </a:rPr>
              <a:t>;</a:t>
            </a:r>
          </a:p>
          <a:p>
            <a:pPr marL="285750" indent="-285750">
              <a:buFont typeface="Wingdings" panose="05000000000000000000" pitchFamily="2" charset="2"/>
              <a:buChar char="q"/>
              <a:defRPr/>
            </a:pPr>
            <a:r>
              <a:rPr lang="ru-RU" sz="2000" b="1" kern="600" spc="20" dirty="0" err="1">
                <a:solidFill>
                  <a:srgbClr val="44546A"/>
                </a:solidFill>
                <a:latin typeface="Arial" panose="020B0604020202020204" pitchFamily="34" charset="0"/>
                <a:ea typeface="Calibri"/>
                <a:cs typeface="Arial" panose="020B0604020202020204" pitchFamily="34" charset="0"/>
              </a:rPr>
              <a:t>өзге</a:t>
            </a:r>
            <a:r>
              <a:rPr lang="ru-RU" sz="2000" b="1" kern="600" spc="20" dirty="0">
                <a:solidFill>
                  <a:srgbClr val="44546A"/>
                </a:solidFill>
                <a:latin typeface="Arial" panose="020B0604020202020204" pitchFamily="34" charset="0"/>
                <a:ea typeface="Calibri"/>
                <a:cs typeface="Arial" panose="020B0604020202020204" pitchFamily="34" charset="0"/>
              </a:rPr>
              <a:t> де </a:t>
            </a:r>
            <a:r>
              <a:rPr lang="ru-RU" sz="2000" b="1" kern="600" spc="20" dirty="0" err="1">
                <a:solidFill>
                  <a:srgbClr val="44546A"/>
                </a:solidFill>
                <a:latin typeface="Arial" panose="020B0604020202020204" pitchFamily="34" charset="0"/>
                <a:ea typeface="Calibri"/>
                <a:cs typeface="Arial" panose="020B0604020202020204" pitchFamily="34" charset="0"/>
              </a:rPr>
              <a:t>мәліметтер</a:t>
            </a:r>
            <a:endParaRPr lang="ru-RU" sz="2000" b="1" kern="600" spc="20" dirty="0">
              <a:solidFill>
                <a:srgbClr val="44546A"/>
              </a:solidFill>
              <a:latin typeface="Arial" panose="020B0604020202020204" pitchFamily="34" charset="0"/>
              <a:ea typeface="Calibri"/>
              <a:cs typeface="Arial" panose="020B0604020202020204" pitchFamily="34" charset="0"/>
            </a:endParaRPr>
          </a:p>
        </p:txBody>
      </p:sp>
      <p:cxnSp>
        <p:nvCxnSpPr>
          <p:cNvPr id="16" name="Straight Connector 15">
            <a:extLst>
              <a:ext uri="{FF2B5EF4-FFF2-40B4-BE49-F238E27FC236}">
                <a16:creationId xmlns:a16="http://schemas.microsoft.com/office/drawing/2014/main" id="{A1813AC1-7657-E649-B3C0-94C989D090BB}"/>
              </a:ext>
            </a:extLst>
          </p:cNvPr>
          <p:cNvCxnSpPr>
            <a:cxnSpLocks/>
          </p:cNvCxnSpPr>
          <p:nvPr/>
        </p:nvCxnSpPr>
        <p:spPr>
          <a:xfrm>
            <a:off x="127060" y="4067036"/>
            <a:ext cx="4040099" cy="0"/>
          </a:xfrm>
          <a:prstGeom prst="line">
            <a:avLst/>
          </a:prstGeom>
          <a:ln w="76200">
            <a:solidFill>
              <a:srgbClr val="0E34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67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273" y="390617"/>
            <a:ext cx="10937291" cy="845366"/>
          </a:xfrm>
        </p:spPr>
        <p:txBody>
          <a:bodyPr>
            <a:noAutofit/>
          </a:bodyPr>
          <a:lstStyle/>
          <a:p>
            <a:r>
              <a:rPr lang="ru-RU" sz="2800" b="1" dirty="0">
                <a:solidFill>
                  <a:schemeClr val="tx2"/>
                </a:solidFill>
                <a:latin typeface="Tahoma" pitchFamily="34" charset="0"/>
                <a:ea typeface="Tahoma" pitchFamily="34" charset="0"/>
                <a:cs typeface="Tahoma" pitchFamily="34" charset="0"/>
              </a:rPr>
              <a:t>ТАЛДАУ ОБЪЕКТІСІ ТУРАЛЫ АҚПАРАТТЫ ЖИНАУ ЖӘНЕ ЖИНАҚТАУ</a:t>
            </a:r>
          </a:p>
        </p:txBody>
      </p:sp>
      <p:sp>
        <p:nvSpPr>
          <p:cNvPr id="5" name="Прямоугольник 4"/>
          <p:cNvSpPr/>
          <p:nvPr/>
        </p:nvSpPr>
        <p:spPr>
          <a:xfrm>
            <a:off x="950493" y="3940004"/>
            <a:ext cx="1624263" cy="2123658"/>
          </a:xfrm>
          <a:prstGeom prst="rect">
            <a:avLst/>
          </a:prstGeom>
        </p:spPr>
        <p:txBody>
          <a:bodyPr wrap="square">
            <a:spAutoFit/>
          </a:bodyPr>
          <a:lstStyle/>
          <a:p>
            <a:pPr>
              <a:spcBef>
                <a:spcPts val="2400"/>
              </a:spcBef>
            </a:pPr>
            <a:r>
              <a:rPr lang="ru-RU" sz="1400" dirty="0" err="1">
                <a:solidFill>
                  <a:srgbClr val="44546A"/>
                </a:solidFill>
                <a:latin typeface="Arial" pitchFamily="34" charset="0"/>
                <a:ea typeface="Tahoma" pitchFamily="34" charset="0"/>
                <a:cs typeface="Arial" pitchFamily="34" charset="0"/>
              </a:rPr>
              <a:t>Ақпарат</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көздері</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сенімді</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және</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өзекті</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болуы</a:t>
            </a:r>
            <a:r>
              <a:rPr lang="ru-RU" sz="1400" dirty="0">
                <a:solidFill>
                  <a:srgbClr val="44546A"/>
                </a:solidFill>
                <a:latin typeface="Arial" pitchFamily="34" charset="0"/>
                <a:ea typeface="Tahoma" pitchFamily="34" charset="0"/>
                <a:cs typeface="Arial" pitchFamily="34" charset="0"/>
              </a:rPr>
              <a:t> керек</a:t>
            </a:r>
          </a:p>
          <a:p>
            <a:pPr>
              <a:spcBef>
                <a:spcPts val="2400"/>
              </a:spcBef>
            </a:pPr>
            <a:r>
              <a:rPr lang="ru-RU" sz="1400" dirty="0" err="1">
                <a:solidFill>
                  <a:srgbClr val="44546A"/>
                </a:solidFill>
                <a:latin typeface="Arial" pitchFamily="34" charset="0"/>
                <a:ea typeface="Tahoma" pitchFamily="34" charset="0"/>
                <a:cs typeface="Arial" pitchFamily="34" charset="0"/>
              </a:rPr>
              <a:t>Талданатын</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кезең-талдаудың</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алдындағы</a:t>
            </a:r>
            <a:r>
              <a:rPr lang="ru-RU" sz="1400" dirty="0">
                <a:solidFill>
                  <a:srgbClr val="44546A"/>
                </a:solidFill>
                <a:latin typeface="Arial" pitchFamily="34" charset="0"/>
                <a:ea typeface="Tahoma" pitchFamily="34" charset="0"/>
                <a:cs typeface="Arial" pitchFamily="34" charset="0"/>
              </a:rPr>
              <a:t> 2 </a:t>
            </a:r>
            <a:r>
              <a:rPr lang="ru-RU" sz="1400" dirty="0" err="1">
                <a:solidFill>
                  <a:srgbClr val="44546A"/>
                </a:solidFill>
                <a:latin typeface="Arial" pitchFamily="34" charset="0"/>
                <a:ea typeface="Tahoma" pitchFamily="34" charset="0"/>
                <a:cs typeface="Arial" pitchFamily="34" charset="0"/>
              </a:rPr>
              <a:t>жыл</a:t>
            </a:r>
            <a:endParaRPr lang="ru-RU" sz="1400" dirty="0">
              <a:solidFill>
                <a:srgbClr val="44546A"/>
              </a:solidFill>
              <a:latin typeface="Arial" pitchFamily="34" charset="0"/>
              <a:ea typeface="Tahoma" pitchFamily="34" charset="0"/>
              <a:cs typeface="Arial" pitchFamily="34" charset="0"/>
            </a:endParaRPr>
          </a:p>
        </p:txBody>
      </p:sp>
      <p:sp>
        <p:nvSpPr>
          <p:cNvPr id="7" name="Прямоугольник 6"/>
          <p:cNvSpPr/>
          <p:nvPr/>
        </p:nvSpPr>
        <p:spPr>
          <a:xfrm>
            <a:off x="5433940" y="3877818"/>
            <a:ext cx="1744499" cy="2031325"/>
          </a:xfrm>
          <a:prstGeom prst="rect">
            <a:avLst/>
          </a:prstGeom>
        </p:spPr>
        <p:txBody>
          <a:bodyPr wrap="square">
            <a:spAutoFit/>
          </a:bodyPr>
          <a:lstStyle/>
          <a:p>
            <a:pPr>
              <a:spcBef>
                <a:spcPts val="2400"/>
              </a:spcBef>
            </a:pPr>
            <a:r>
              <a:rPr lang="ru-RU" sz="1400" dirty="0" err="1">
                <a:solidFill>
                  <a:srgbClr val="44546A"/>
                </a:solidFill>
                <a:latin typeface="Arial" pitchFamily="34" charset="0"/>
                <a:ea typeface="Tahoma" pitchFamily="34" charset="0"/>
                <a:cs typeface="Arial" pitchFamily="34" charset="0"/>
              </a:rPr>
              <a:t>Есептерді</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талдау</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объектісінің</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оларды</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ұсынған</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құрылымдық</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бөлімшелері</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басшыларының</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қолдарымен</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куәландыру</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ұсынылады</a:t>
            </a:r>
            <a:endParaRPr lang="ru-RU" sz="1400" dirty="0">
              <a:solidFill>
                <a:srgbClr val="44546A"/>
              </a:solidFill>
              <a:latin typeface="Arial" pitchFamily="34" charset="0"/>
              <a:ea typeface="Tahoma" pitchFamily="34" charset="0"/>
              <a:cs typeface="Arial" pitchFamily="34" charset="0"/>
            </a:endParaRPr>
          </a:p>
        </p:txBody>
      </p:sp>
      <p:sp>
        <p:nvSpPr>
          <p:cNvPr id="8" name="Прямоугольник 7"/>
          <p:cNvSpPr/>
          <p:nvPr/>
        </p:nvSpPr>
        <p:spPr>
          <a:xfrm>
            <a:off x="3067008" y="3835707"/>
            <a:ext cx="1881980" cy="2677656"/>
          </a:xfrm>
          <a:prstGeom prst="rect">
            <a:avLst/>
          </a:prstGeom>
        </p:spPr>
        <p:txBody>
          <a:bodyPr wrap="square">
            <a:spAutoFit/>
          </a:bodyPr>
          <a:lstStyle/>
          <a:p>
            <a:pPr>
              <a:spcBef>
                <a:spcPts val="2400"/>
              </a:spcBef>
            </a:pPr>
            <a:r>
              <a:rPr lang="ru-RU" sz="1400" dirty="0" err="1">
                <a:solidFill>
                  <a:srgbClr val="44546A"/>
                </a:solidFill>
                <a:latin typeface="Arial" pitchFamily="34" charset="0"/>
                <a:ea typeface="Tahoma" pitchFamily="34" charset="0"/>
                <a:cs typeface="Arial" pitchFamily="34" charset="0"/>
              </a:rPr>
              <a:t>Объектінің</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лауазымды</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адамдарын</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сыбайлас</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жемқорлық</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құқық</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бұзушылықтар</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жасағаны</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үшін</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жауапкершілікке</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тарту</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туралы</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мәліметтерді</a:t>
            </a:r>
            <a:r>
              <a:rPr lang="ru-RU" sz="1400" dirty="0">
                <a:solidFill>
                  <a:srgbClr val="44546A"/>
                </a:solidFill>
                <a:latin typeface="Arial" pitchFamily="34" charset="0"/>
                <a:ea typeface="Tahoma" pitchFamily="34" charset="0"/>
                <a:cs typeface="Arial" pitchFamily="34" charset="0"/>
              </a:rPr>
              <a:t> ҚСАЕК </a:t>
            </a:r>
            <a:r>
              <a:rPr lang="ru-RU" sz="1400" dirty="0" err="1">
                <a:solidFill>
                  <a:srgbClr val="44546A"/>
                </a:solidFill>
                <a:latin typeface="Arial" pitchFamily="34" charset="0"/>
                <a:ea typeface="Tahoma" pitchFamily="34" charset="0"/>
                <a:cs typeface="Arial" pitchFamily="34" charset="0"/>
              </a:rPr>
              <a:t>деректерінен</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алу</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ұсынылады</a:t>
            </a:r>
            <a:endParaRPr lang="ru-RU" sz="1400" dirty="0">
              <a:solidFill>
                <a:srgbClr val="44546A"/>
              </a:solidFill>
              <a:latin typeface="Arial" pitchFamily="34" charset="0"/>
              <a:ea typeface="Tahoma" pitchFamily="34" charset="0"/>
              <a:cs typeface="Arial" pitchFamily="34" charset="0"/>
            </a:endParaRPr>
          </a:p>
        </p:txBody>
      </p:sp>
      <p:sp>
        <p:nvSpPr>
          <p:cNvPr id="9" name="Прямоугольник 8"/>
          <p:cNvSpPr/>
          <p:nvPr/>
        </p:nvSpPr>
        <p:spPr>
          <a:xfrm>
            <a:off x="7648874" y="3806917"/>
            <a:ext cx="1881980" cy="2492990"/>
          </a:xfrm>
          <a:prstGeom prst="rect">
            <a:avLst/>
          </a:prstGeom>
        </p:spPr>
        <p:txBody>
          <a:bodyPr wrap="square">
            <a:spAutoFit/>
          </a:bodyPr>
          <a:lstStyle/>
          <a:p>
            <a:pPr>
              <a:spcBef>
                <a:spcPts val="2400"/>
              </a:spcBef>
            </a:pPr>
            <a:r>
              <a:rPr lang="ru-RU" sz="1300" dirty="0" err="1">
                <a:solidFill>
                  <a:srgbClr val="44546A"/>
                </a:solidFill>
                <a:latin typeface="Arial" pitchFamily="34" charset="0"/>
                <a:ea typeface="Tahoma" pitchFamily="34" charset="0"/>
                <a:cs typeface="Arial" pitchFamily="34" charset="0"/>
              </a:rPr>
              <a:t>Қайта</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ұйымдастыру</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нәтижесінде</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пайда</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болған</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объектінің</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қызметінде</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талдау</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болған</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жағдайда</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оған</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берілген</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функциялар</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бөлігінде</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бұрын</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әрекет</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еткен</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объектінің</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қызметі</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туралы</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ақпарат</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жинауды</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жүзеге</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асыру</a:t>
            </a:r>
            <a:r>
              <a:rPr lang="ru-RU" sz="1300" dirty="0">
                <a:solidFill>
                  <a:srgbClr val="44546A"/>
                </a:solidFill>
                <a:latin typeface="Arial" pitchFamily="34" charset="0"/>
                <a:ea typeface="Tahoma" pitchFamily="34" charset="0"/>
                <a:cs typeface="Arial" pitchFamily="34" charset="0"/>
              </a:rPr>
              <a:t> </a:t>
            </a:r>
            <a:r>
              <a:rPr lang="ru-RU" sz="1300" dirty="0" err="1">
                <a:solidFill>
                  <a:srgbClr val="44546A"/>
                </a:solidFill>
                <a:latin typeface="Arial" pitchFamily="34" charset="0"/>
                <a:ea typeface="Tahoma" pitchFamily="34" charset="0"/>
                <a:cs typeface="Arial" pitchFamily="34" charset="0"/>
              </a:rPr>
              <a:t>қажет</a:t>
            </a:r>
            <a:endParaRPr lang="en-US" sz="1300" dirty="0">
              <a:solidFill>
                <a:srgbClr val="44546A"/>
              </a:solidFill>
              <a:latin typeface="Arial" pitchFamily="34" charset="0"/>
              <a:ea typeface="Tahoma" pitchFamily="34" charset="0"/>
              <a:cs typeface="Arial" pitchFamily="34" charset="0"/>
            </a:endParaRPr>
          </a:p>
        </p:txBody>
      </p:sp>
      <p:sp>
        <p:nvSpPr>
          <p:cNvPr id="13" name="Прямоугольник 12"/>
          <p:cNvSpPr/>
          <p:nvPr/>
        </p:nvSpPr>
        <p:spPr>
          <a:xfrm>
            <a:off x="781008" y="3803374"/>
            <a:ext cx="1876927" cy="289465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10" name="Прямоугольник 9"/>
          <p:cNvSpPr/>
          <p:nvPr/>
        </p:nvSpPr>
        <p:spPr>
          <a:xfrm>
            <a:off x="3067008" y="3803374"/>
            <a:ext cx="1881980" cy="289465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11" name="Прямоугольник 10"/>
          <p:cNvSpPr/>
          <p:nvPr/>
        </p:nvSpPr>
        <p:spPr>
          <a:xfrm>
            <a:off x="5365200" y="3788600"/>
            <a:ext cx="1881980" cy="2880639"/>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12" name="Прямоугольник 11"/>
          <p:cNvSpPr/>
          <p:nvPr/>
        </p:nvSpPr>
        <p:spPr>
          <a:xfrm>
            <a:off x="7648874" y="3788600"/>
            <a:ext cx="1881980" cy="2880639"/>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14" name="Прямоугольник 13"/>
          <p:cNvSpPr/>
          <p:nvPr/>
        </p:nvSpPr>
        <p:spPr>
          <a:xfrm>
            <a:off x="9876240" y="3803374"/>
            <a:ext cx="1881980" cy="286586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3" name="Прямоугольник 2"/>
          <p:cNvSpPr/>
          <p:nvPr/>
        </p:nvSpPr>
        <p:spPr>
          <a:xfrm>
            <a:off x="9899180" y="3835707"/>
            <a:ext cx="1859039" cy="2031325"/>
          </a:xfrm>
          <a:prstGeom prst="rect">
            <a:avLst/>
          </a:prstGeom>
        </p:spPr>
        <p:txBody>
          <a:bodyPr wrap="square">
            <a:spAutoFit/>
          </a:bodyPr>
          <a:lstStyle/>
          <a:p>
            <a:pPr>
              <a:spcBef>
                <a:spcPts val="2400"/>
              </a:spcBef>
            </a:pPr>
            <a:r>
              <a:rPr lang="ru-RU" sz="1400" dirty="0" err="1">
                <a:solidFill>
                  <a:srgbClr val="44546A"/>
                </a:solidFill>
                <a:latin typeface="Arial" pitchFamily="34" charset="0"/>
                <a:ea typeface="Tahoma" pitchFamily="34" charset="0"/>
                <a:cs typeface="Arial" pitchFamily="34" charset="0"/>
              </a:rPr>
              <a:t>Ашық</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қол</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жетімді</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емес</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ақпарат</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көздерін</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талдау</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объектісінің</a:t>
            </a:r>
            <a:r>
              <a:rPr lang="ru-RU" sz="1400" dirty="0">
                <a:solidFill>
                  <a:srgbClr val="44546A"/>
                </a:solidFill>
                <a:latin typeface="Arial" pitchFamily="34" charset="0"/>
                <a:ea typeface="Tahoma" pitchFamily="34" charset="0"/>
                <a:cs typeface="Arial" pitchFamily="34" charset="0"/>
              </a:rPr>
              <a:t> осы </a:t>
            </a:r>
            <a:r>
              <a:rPr lang="ru-RU" sz="1400" dirty="0" err="1">
                <a:solidFill>
                  <a:srgbClr val="44546A"/>
                </a:solidFill>
                <a:latin typeface="Arial" pitchFamily="34" charset="0"/>
                <a:ea typeface="Tahoma" pitchFamily="34" charset="0"/>
                <a:cs typeface="Arial" pitchFamily="34" charset="0"/>
              </a:rPr>
              <a:t>ақпаратты</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иеленетін</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құрылымдық</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бөлімшелері</a:t>
            </a:r>
            <a:r>
              <a:rPr lang="ru-RU" sz="1400" dirty="0">
                <a:solidFill>
                  <a:srgbClr val="44546A"/>
                </a:solidFill>
                <a:latin typeface="Arial" pitchFamily="34" charset="0"/>
                <a:ea typeface="Tahoma" pitchFamily="34" charset="0"/>
                <a:cs typeface="Arial" pitchFamily="34" charset="0"/>
              </a:rPr>
              <a:t> </a:t>
            </a:r>
            <a:r>
              <a:rPr lang="ru-RU" sz="1400" dirty="0" err="1">
                <a:solidFill>
                  <a:srgbClr val="44546A"/>
                </a:solidFill>
                <a:latin typeface="Arial" pitchFamily="34" charset="0"/>
                <a:ea typeface="Tahoma" pitchFamily="34" charset="0"/>
                <a:cs typeface="Arial" pitchFamily="34" charset="0"/>
              </a:rPr>
              <a:t>ұсынады</a:t>
            </a:r>
            <a:endParaRPr lang="ru-RU" sz="1400" dirty="0">
              <a:solidFill>
                <a:srgbClr val="44546A"/>
              </a:solidFill>
              <a:latin typeface="Arial" pitchFamily="34" charset="0"/>
              <a:ea typeface="Tahoma" pitchFamily="34" charset="0"/>
              <a:cs typeface="Arial" pitchFamily="34" charset="0"/>
            </a:endParaRPr>
          </a:p>
        </p:txBody>
      </p:sp>
      <p:grpSp>
        <p:nvGrpSpPr>
          <p:cNvPr id="6" name="Группа 5"/>
          <p:cNvGrpSpPr/>
          <p:nvPr/>
        </p:nvGrpSpPr>
        <p:grpSpPr>
          <a:xfrm>
            <a:off x="0" y="1235983"/>
            <a:ext cx="12172950" cy="2486025"/>
            <a:chOff x="0" y="1789748"/>
            <a:chExt cx="12172950" cy="2486025"/>
          </a:xfrm>
        </p:grpSpPr>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789748"/>
              <a:ext cx="121729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1299411" y="2279984"/>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Овал 14"/>
            <p:cNvSpPr/>
            <p:nvPr/>
          </p:nvSpPr>
          <p:spPr>
            <a:xfrm>
              <a:off x="5862035" y="2300035"/>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Овал 15"/>
            <p:cNvSpPr/>
            <p:nvPr/>
          </p:nvSpPr>
          <p:spPr>
            <a:xfrm>
              <a:off x="10427368" y="2294019"/>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Овал 16"/>
            <p:cNvSpPr/>
            <p:nvPr/>
          </p:nvSpPr>
          <p:spPr>
            <a:xfrm>
              <a:off x="8151726" y="2300035"/>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Овал 17"/>
            <p:cNvSpPr/>
            <p:nvPr/>
          </p:nvSpPr>
          <p:spPr>
            <a:xfrm>
              <a:off x="3581892" y="2294018"/>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2054" name="Picture 6" descr="https://egov.kz/cms/sites/default/files/12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892" y="2535387"/>
              <a:ext cx="546309" cy="4075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piritsonalearningadventure.files.wordpress.com/2013/01/automatic-writ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1848" y="2577722"/>
              <a:ext cx="520718" cy="3229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cdn4.iconfinder.com/data/icons/product-management-glyph/64/management-team-manage-administration-staff-crew-512.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2981" y="2346959"/>
              <a:ext cx="685800" cy="6858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cdn.pixabay.com/photo/2013/07/13/13/21/information-160885_128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3454" y="2416622"/>
              <a:ext cx="616138" cy="61613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cdn.onlinewebfonts.com/svg/download_316058.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9508" y="2381094"/>
              <a:ext cx="688115" cy="688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6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gov.kz/uploads/2019/12/25/d8217f224394280ea6084a3ee64f8aee_original.74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753" y="4841142"/>
            <a:ext cx="897857" cy="720341"/>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5911850" y="1136649"/>
            <a:ext cx="588645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41300" y="1136649"/>
            <a:ext cx="499110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41300" y="1248627"/>
            <a:ext cx="4991100" cy="584775"/>
          </a:xfrm>
          <a:prstGeom prst="rect">
            <a:avLst/>
          </a:prstGeom>
          <a:noFill/>
        </p:spPr>
        <p:txBody>
          <a:bodyPr wrap="square" rtlCol="0">
            <a:spAutoFit/>
          </a:bodyPr>
          <a:lstStyle/>
          <a:p>
            <a:pPr algn="ctr"/>
            <a:r>
              <a:rPr lang="ru-RU" b="1" dirty="0">
                <a:solidFill>
                  <a:schemeClr val="bg1"/>
                </a:solidFill>
                <a:latin typeface="Tahoma" pitchFamily="34" charset="0"/>
                <a:ea typeface="Tahoma" pitchFamily="34" charset="0"/>
                <a:cs typeface="Tahoma" pitchFamily="34" charset="0"/>
              </a:rPr>
              <a:t>АҚПАРАТ КӨЗДЕРІ</a:t>
            </a:r>
            <a:br>
              <a:rPr lang="ru-RU" b="1" dirty="0">
                <a:solidFill>
                  <a:schemeClr val="bg1"/>
                </a:solidFill>
                <a:latin typeface="Tahoma" pitchFamily="34" charset="0"/>
                <a:ea typeface="Tahoma" pitchFamily="34" charset="0"/>
                <a:cs typeface="Tahoma" pitchFamily="34" charset="0"/>
              </a:rPr>
            </a:br>
            <a:r>
              <a:rPr lang="ru-RU" sz="1400" dirty="0" err="1">
                <a:solidFill>
                  <a:schemeClr val="bg1"/>
                </a:solidFill>
                <a:latin typeface="Tahoma" pitchFamily="34" charset="0"/>
                <a:ea typeface="Tahoma" pitchFamily="34" charset="0"/>
                <a:cs typeface="Tahoma" pitchFamily="34" charset="0"/>
              </a:rPr>
              <a:t>талдау</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объектісі</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туралы</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ақпаратты</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жинау</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және</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жинақтау</a:t>
            </a:r>
            <a:endParaRPr lang="ru-RU"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41300" y="2495550"/>
            <a:ext cx="5073650" cy="1754326"/>
          </a:xfrm>
          <a:prstGeom prst="rect">
            <a:avLst/>
          </a:prstGeom>
          <a:noFill/>
        </p:spPr>
        <p:txBody>
          <a:bodyPr wrap="square" rtlCol="0">
            <a:spAutoFit/>
          </a:bodyPr>
          <a:lstStyle/>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Прокуратура </a:t>
            </a:r>
            <a:r>
              <a:rPr lang="ru-RU" dirty="0" err="1">
                <a:solidFill>
                  <a:schemeClr val="tx2"/>
                </a:solidFill>
                <a:latin typeface="Tahoma" pitchFamily="34" charset="0"/>
                <a:ea typeface="Tahoma" pitchFamily="34" charset="0"/>
                <a:cs typeface="Tahoma" pitchFamily="34" charset="0"/>
              </a:rPr>
              <a:t>органдарын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тексеру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актілері</a:t>
            </a: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err="1">
                <a:solidFill>
                  <a:schemeClr val="tx2"/>
                </a:solidFill>
                <a:latin typeface="Tahoma" pitchFamily="34" charset="0"/>
                <a:ea typeface="Tahoma" pitchFamily="34" charset="0"/>
                <a:cs typeface="Tahoma" pitchFamily="34" charset="0"/>
              </a:rPr>
              <a:t>Мемлекеттік</a:t>
            </a:r>
            <a:r>
              <a:rPr lang="ru-RU" dirty="0">
                <a:solidFill>
                  <a:schemeClr val="tx2"/>
                </a:solidFill>
                <a:latin typeface="Tahoma" pitchFamily="34" charset="0"/>
                <a:ea typeface="Tahoma" pitchFamily="34" charset="0"/>
                <a:cs typeface="Tahoma" pitchFamily="34" charset="0"/>
              </a:rPr>
              <a:t> аудит </a:t>
            </a:r>
            <a:r>
              <a:rPr lang="ru-RU" dirty="0" err="1">
                <a:solidFill>
                  <a:schemeClr val="tx2"/>
                </a:solidFill>
                <a:latin typeface="Tahoma" pitchFamily="34" charset="0"/>
                <a:ea typeface="Tahoma" pitchFamily="34" charset="0"/>
                <a:cs typeface="Tahoma" pitchFamily="34" charset="0"/>
              </a:rPr>
              <a:t>қорытындысы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бойынша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актілер</a:t>
            </a: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err="1">
                <a:solidFill>
                  <a:schemeClr val="tx2"/>
                </a:solidFill>
                <a:latin typeface="Tahoma" pitchFamily="34" charset="0"/>
                <a:ea typeface="Tahoma" pitchFamily="34" charset="0"/>
                <a:cs typeface="Tahoma" pitchFamily="34" charset="0"/>
              </a:rPr>
              <a:t>Ішкі</a:t>
            </a:r>
            <a:r>
              <a:rPr lang="ru-RU" dirty="0">
                <a:solidFill>
                  <a:schemeClr val="tx2"/>
                </a:solidFill>
                <a:latin typeface="Tahoma" pitchFamily="34" charset="0"/>
                <a:ea typeface="Tahoma" pitchFamily="34" charset="0"/>
                <a:cs typeface="Tahoma" pitchFamily="34" charset="0"/>
              </a:rPr>
              <a:t> аудит </a:t>
            </a:r>
            <a:r>
              <a:rPr lang="ru-RU" dirty="0" err="1">
                <a:solidFill>
                  <a:schemeClr val="tx2"/>
                </a:solidFill>
                <a:latin typeface="Tahoma" pitchFamily="34" charset="0"/>
                <a:ea typeface="Tahoma" pitchFamily="34" charset="0"/>
                <a:cs typeface="Tahoma" pitchFamily="34" charset="0"/>
              </a:rPr>
              <a:t>қызметтерін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тексеру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актілері</a:t>
            </a:r>
            <a:endParaRPr lang="ru-RU" dirty="0">
              <a:solidFill>
                <a:schemeClr val="tx2"/>
              </a:solidFill>
              <a:latin typeface="Tahoma" pitchFamily="34" charset="0"/>
              <a:ea typeface="Tahoma" pitchFamily="34" charset="0"/>
              <a:cs typeface="Tahoma" pitchFamily="34" charset="0"/>
            </a:endParaRPr>
          </a:p>
        </p:txBody>
      </p:sp>
      <p:sp>
        <p:nvSpPr>
          <p:cNvPr id="11" name="TextBox 10"/>
          <p:cNvSpPr txBox="1"/>
          <p:nvPr/>
        </p:nvSpPr>
        <p:spPr>
          <a:xfrm>
            <a:off x="5940425" y="1323458"/>
            <a:ext cx="5800725" cy="369332"/>
          </a:xfrm>
          <a:prstGeom prst="rect">
            <a:avLst/>
          </a:prstGeom>
          <a:noFill/>
        </p:spPr>
        <p:txBody>
          <a:bodyPr wrap="square" rtlCol="0">
            <a:spAutoFit/>
          </a:bodyPr>
          <a:lstStyle/>
          <a:p>
            <a:pPr algn="ctr"/>
            <a:r>
              <a:rPr lang="ru-RU" b="1" dirty="0">
                <a:solidFill>
                  <a:schemeClr val="bg1"/>
                </a:solidFill>
                <a:latin typeface="Tahoma" pitchFamily="34" charset="0"/>
                <a:ea typeface="Tahoma" pitchFamily="34" charset="0"/>
                <a:cs typeface="Tahoma" pitchFamily="34" charset="0"/>
              </a:rPr>
              <a:t>ҚАЖЕТТІ ӘРЕКЕТТЕР</a:t>
            </a:r>
          </a:p>
        </p:txBody>
      </p:sp>
      <p:sp>
        <p:nvSpPr>
          <p:cNvPr id="6" name="Прямоугольник 5"/>
          <p:cNvSpPr/>
          <p:nvPr/>
        </p:nvSpPr>
        <p:spPr>
          <a:xfrm>
            <a:off x="241300" y="1879600"/>
            <a:ext cx="499110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911850" y="1879600"/>
            <a:ext cx="588645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5911850" y="1987718"/>
            <a:ext cx="5619750" cy="369332"/>
          </a:xfrm>
          <a:prstGeom prst="rect">
            <a:avLst/>
          </a:prstGeom>
          <a:noFill/>
        </p:spPr>
        <p:txBody>
          <a:bodyPr wrap="square" rtlCol="0">
            <a:spAutoFit/>
          </a:bodyPr>
          <a:lstStyle/>
          <a:p>
            <a:pPr algn="ctr"/>
            <a:r>
              <a:rPr lang="ru-RU" dirty="0">
                <a:solidFill>
                  <a:schemeClr val="tx2"/>
                </a:solidFill>
                <a:latin typeface="Tahoma" pitchFamily="34" charset="0"/>
                <a:ea typeface="Tahoma" pitchFamily="34" charset="0"/>
                <a:cs typeface="Tahoma" pitchFamily="34" charset="0"/>
              </a:rPr>
              <a:t>ТЕКСЕРУ АКТІЛЕРІНІҢ МАТЕРИАЛДАРЫ БОЙЫНША</a:t>
            </a:r>
          </a:p>
        </p:txBody>
      </p:sp>
      <p:sp>
        <p:nvSpPr>
          <p:cNvPr id="19" name="TextBox 18"/>
          <p:cNvSpPr txBox="1"/>
          <p:nvPr/>
        </p:nvSpPr>
        <p:spPr>
          <a:xfrm>
            <a:off x="6184900" y="2309804"/>
            <a:ext cx="5073650" cy="3970318"/>
          </a:xfrm>
          <a:prstGeom prst="rect">
            <a:avLst/>
          </a:prstGeom>
          <a:noFill/>
        </p:spPr>
        <p:txBody>
          <a:bodyPr wrap="square" rtlCol="0">
            <a:spAutoFit/>
          </a:bodyPr>
          <a:lstStyle/>
          <a:p>
            <a:pPr algn="ctr"/>
            <a:r>
              <a:rPr lang="ru-RU" dirty="0" err="1">
                <a:solidFill>
                  <a:schemeClr val="tx2"/>
                </a:solidFill>
                <a:latin typeface="Tahoma" pitchFamily="34" charset="0"/>
                <a:ea typeface="Tahoma" pitchFamily="34" charset="0"/>
                <a:cs typeface="Tahoma" pitchFamily="34" charset="0"/>
              </a:rPr>
              <a:t>анықталған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бұзушылықтардың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мән-жайларын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себептері</a:t>
            </a:r>
            <a:r>
              <a:rPr lang="ru-RU" dirty="0">
                <a:solidFill>
                  <a:schemeClr val="tx2"/>
                </a:solidFill>
                <a:latin typeface="Tahoma" pitchFamily="34" charset="0"/>
                <a:ea typeface="Tahoma" pitchFamily="34" charset="0"/>
                <a:cs typeface="Tahoma" pitchFamily="34" charset="0"/>
              </a:rPr>
              <a:t> мен </a:t>
            </a:r>
            <a:r>
              <a:rPr lang="ru-RU" dirty="0" err="1">
                <a:solidFill>
                  <a:schemeClr val="tx2"/>
                </a:solidFill>
                <a:latin typeface="Tahoma" pitchFamily="34" charset="0"/>
                <a:ea typeface="Tahoma" pitchFamily="34" charset="0"/>
                <a:cs typeface="Tahoma" pitchFamily="34" charset="0"/>
              </a:rPr>
              <a:t>жағдайларын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сипаттай</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отырып</a:t>
            </a:r>
            <a:endParaRPr lang="ru-RU" b="1" u="sng" dirty="0">
              <a:solidFill>
                <a:schemeClr val="tx2"/>
              </a:solidFill>
              <a:latin typeface="Tahoma" pitchFamily="34" charset="0"/>
              <a:ea typeface="Tahoma" pitchFamily="34" charset="0"/>
              <a:cs typeface="Tahoma" pitchFamily="34" charset="0"/>
            </a:endParaRPr>
          </a:p>
          <a:p>
            <a:pPr algn="ctr"/>
            <a:r>
              <a:rPr lang="ru-RU" b="1" u="sng" dirty="0">
                <a:solidFill>
                  <a:schemeClr val="tx2"/>
                </a:solidFill>
                <a:latin typeface="Tahoma" pitchFamily="34" charset="0"/>
                <a:ea typeface="Tahoma" pitchFamily="34" charset="0"/>
                <a:cs typeface="Tahoma" pitchFamily="34" charset="0"/>
              </a:rPr>
              <a:t>ВИЗУАЛДЫ СХЕМА</a:t>
            </a:r>
          </a:p>
          <a:p>
            <a:pPr algn="ctr"/>
            <a:r>
              <a:rPr lang="ru-RU" dirty="0" err="1">
                <a:solidFill>
                  <a:schemeClr val="tx2"/>
                </a:solidFill>
                <a:latin typeface="Tahoma" pitchFamily="34" charset="0"/>
                <a:ea typeface="Tahoma" pitchFamily="34" charset="0"/>
                <a:cs typeface="Tahoma" pitchFamily="34" charset="0"/>
              </a:rPr>
              <a:t>құрастырылады</a:t>
            </a:r>
            <a:endParaRPr lang="ru-RU" dirty="0">
              <a:solidFill>
                <a:schemeClr val="tx2"/>
              </a:solidFill>
              <a:latin typeface="Tahoma" pitchFamily="34" charset="0"/>
              <a:ea typeface="Tahoma" pitchFamily="34" charset="0"/>
              <a:cs typeface="Tahoma" pitchFamily="34" charset="0"/>
            </a:endParaRPr>
          </a:p>
          <a:p>
            <a:pPr algn="ctr"/>
            <a:endParaRPr lang="ru-RU" b="1" u="sng" dirty="0">
              <a:solidFill>
                <a:schemeClr val="tx2"/>
              </a:solidFill>
              <a:latin typeface="Tahoma" pitchFamily="34" charset="0"/>
              <a:ea typeface="Tahoma" pitchFamily="34" charset="0"/>
              <a:cs typeface="Tahoma" pitchFamily="34" charset="0"/>
            </a:endParaRPr>
          </a:p>
          <a:p>
            <a:pPr algn="just"/>
            <a:r>
              <a:rPr lang="ru-RU" dirty="0" err="1">
                <a:solidFill>
                  <a:schemeClr val="tx2"/>
                </a:solidFill>
                <a:latin typeface="Tahoma" pitchFamily="34" charset="0"/>
                <a:ea typeface="Tahoma" pitchFamily="34" charset="0"/>
                <a:cs typeface="Tahoma" pitchFamily="34" charset="0"/>
              </a:rPr>
              <a:t>Бұзушылықтарға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кім</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жол</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берді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Олар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жүйелік</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сипатқа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ие</a:t>
            </a:r>
            <a:r>
              <a:rPr lang="ru-RU" dirty="0">
                <a:solidFill>
                  <a:schemeClr val="tx2"/>
                </a:solidFill>
                <a:latin typeface="Tahoma" pitchFamily="34" charset="0"/>
                <a:ea typeface="Tahoma" pitchFamily="34" charset="0"/>
                <a:cs typeface="Tahoma" pitchFamily="34" charset="0"/>
              </a:rPr>
              <a:t> ме? </a:t>
            </a:r>
            <a:r>
              <a:rPr lang="ru-RU" dirty="0" err="1">
                <a:solidFill>
                  <a:schemeClr val="tx2"/>
                </a:solidFill>
                <a:latin typeface="Tahoma" pitchFamily="34" charset="0"/>
                <a:ea typeface="Tahoma" pitchFamily="34" charset="0"/>
                <a:cs typeface="Tahoma" pitchFamily="34" charset="0"/>
              </a:rPr>
              <a:t>Қандай</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жағдайда</a:t>
            </a:r>
            <a:r>
              <a:rPr lang="ru-RU" dirty="0">
                <a:solidFill>
                  <a:schemeClr val="tx2"/>
                </a:solidFill>
                <a:latin typeface="Tahoma" pitchFamily="34" charset="0"/>
                <a:ea typeface="Tahoma" pitchFamily="34" charset="0"/>
                <a:cs typeface="Tahoma" pitchFamily="34" charset="0"/>
              </a:rPr>
              <a:t>?</a:t>
            </a:r>
          </a:p>
          <a:p>
            <a:pPr algn="just"/>
            <a:r>
              <a:rPr lang="ru-RU" dirty="0" err="1">
                <a:solidFill>
                  <a:schemeClr val="tx2"/>
                </a:solidFill>
                <a:latin typeface="Tahoma" pitchFamily="34" charset="0"/>
                <a:ea typeface="Tahoma" pitchFamily="34" charset="0"/>
                <a:cs typeface="Tahoma" pitchFamily="34" charset="0"/>
              </a:rPr>
              <a:t>Бұзушылықтар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жасауға</a:t>
            </a:r>
            <a:r>
              <a:rPr lang="ru-RU" dirty="0">
                <a:solidFill>
                  <a:schemeClr val="tx2"/>
                </a:solidFill>
                <a:latin typeface="Tahoma" pitchFamily="34" charset="0"/>
                <a:ea typeface="Tahoma" pitchFamily="34" charset="0"/>
                <a:cs typeface="Tahoma" pitchFamily="34" charset="0"/>
              </a:rPr>
              <a:t> не </a:t>
            </a:r>
            <a:r>
              <a:rPr lang="ru-RU" dirty="0" err="1">
                <a:solidFill>
                  <a:schemeClr val="tx2"/>
                </a:solidFill>
                <a:latin typeface="Tahoma" pitchFamily="34" charset="0"/>
                <a:ea typeface="Tahoma" pitchFamily="34" charset="0"/>
                <a:cs typeface="Tahoma" pitchFamily="34" charset="0"/>
              </a:rPr>
              <a:t>мүмкіндік</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берді</a:t>
            </a:r>
            <a:r>
              <a:rPr lang="ru-RU" dirty="0">
                <a:solidFill>
                  <a:schemeClr val="tx2"/>
                </a:solidFill>
                <a:latin typeface="Tahoma" pitchFamily="34" charset="0"/>
                <a:ea typeface="Tahoma" pitchFamily="34" charset="0"/>
                <a:cs typeface="Tahoma" pitchFamily="34" charset="0"/>
              </a:rPr>
              <a:t>: НҚА </a:t>
            </a:r>
            <a:r>
              <a:rPr lang="ru-RU" dirty="0" err="1">
                <a:solidFill>
                  <a:schemeClr val="tx2"/>
                </a:solidFill>
                <a:latin typeface="Tahoma" pitchFamily="34" charset="0"/>
                <a:ea typeface="Tahoma" pitchFamily="34" charset="0"/>
                <a:cs typeface="Tahoma" pitchFamily="34" charset="0"/>
              </a:rPr>
              <a:t>немесе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әкімшілік</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рәсімдердің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жетілмегендігі</a:t>
            </a:r>
            <a:r>
              <a:rPr lang="ru-RU" dirty="0">
                <a:solidFill>
                  <a:schemeClr val="tx2"/>
                </a:solidFill>
                <a:latin typeface="Tahoma" pitchFamily="34" charset="0"/>
                <a:ea typeface="Tahoma" pitchFamily="34" charset="0"/>
                <a:cs typeface="Tahoma" pitchFamily="34" charset="0"/>
              </a:rPr>
              <a:t>?</a:t>
            </a:r>
          </a:p>
          <a:p>
            <a:pPr algn="just"/>
            <a:r>
              <a:rPr lang="ru-RU" dirty="0" err="1">
                <a:solidFill>
                  <a:schemeClr val="tx2"/>
                </a:solidFill>
                <a:latin typeface="Tahoma" pitchFamily="34" charset="0"/>
                <a:ea typeface="Tahoma" pitchFamily="34" charset="0"/>
                <a:cs typeface="Tahoma" pitchFamily="34" charset="0"/>
              </a:rPr>
              <a:t>Талдау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объектісінің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басшылығы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басқа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қызметкерлердің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бұзушылықтарды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анықтамауының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себептері</a:t>
            </a:r>
            <a:r>
              <a:rPr lang="ru-RU" dirty="0">
                <a:solidFill>
                  <a:schemeClr val="tx2"/>
                </a:solidFill>
                <a:latin typeface="Tahoma" pitchFamily="34" charset="0"/>
                <a:ea typeface="Tahoma" pitchFamily="34" charset="0"/>
                <a:cs typeface="Tahoma" pitchFamily="34" charset="0"/>
              </a:rPr>
              <a:t>?</a:t>
            </a:r>
          </a:p>
        </p:txBody>
      </p:sp>
      <p:sp>
        <p:nvSpPr>
          <p:cNvPr id="22" name="TextBox 21"/>
          <p:cNvSpPr txBox="1"/>
          <p:nvPr/>
        </p:nvSpPr>
        <p:spPr>
          <a:xfrm>
            <a:off x="488950" y="338614"/>
            <a:ext cx="5073650" cy="400110"/>
          </a:xfrm>
          <a:prstGeom prst="rect">
            <a:avLst/>
          </a:prstGeom>
          <a:noFill/>
        </p:spPr>
        <p:txBody>
          <a:bodyPr wrap="square" rtlCol="0">
            <a:spAutoFit/>
          </a:bodyPr>
          <a:lstStyle/>
          <a:p>
            <a:r>
              <a:rPr lang="ru-RU" sz="2000" b="1" dirty="0">
                <a:solidFill>
                  <a:schemeClr val="accent2"/>
                </a:solidFill>
                <a:latin typeface="Tahoma" pitchFamily="34" charset="0"/>
                <a:ea typeface="Tahoma" pitchFamily="34" charset="0"/>
                <a:cs typeface="Tahoma" pitchFamily="34" charset="0"/>
              </a:rPr>
              <a:t>НАЗАР АУДАРЫҢЫЗ!</a:t>
            </a:r>
          </a:p>
        </p:txBody>
      </p:sp>
      <p:pic>
        <p:nvPicPr>
          <p:cNvPr id="16" name="Picture 4" descr="https://allart.kz/wp-content/uploads/2019/05/vcbf5hgf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17" t="16802" r="32298" b="11905"/>
          <a:stretch/>
        </p:blipFill>
        <p:spPr bwMode="auto">
          <a:xfrm>
            <a:off x="3764379" y="4895238"/>
            <a:ext cx="740276" cy="7363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urkystan.kz/wp-content/uploads/2015/09/Logotip_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7197" y="4841142"/>
            <a:ext cx="819306" cy="7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67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5911850" y="1136649"/>
            <a:ext cx="588645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41300" y="1136649"/>
            <a:ext cx="499110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Slide Number Placeholder 3">
            <a:extLst>
              <a:ext uri="{FF2B5EF4-FFF2-40B4-BE49-F238E27FC236}">
                <a16:creationId xmlns:a16="http://schemas.microsoft.com/office/drawing/2014/main" id="{682D65B3-5922-A54E-A9A4-1D55B0DAD449}"/>
              </a:ext>
            </a:extLst>
          </p:cNvPr>
          <p:cNvSpPr>
            <a:spLocks noGrp="1"/>
          </p:cNvSpPr>
          <p:nvPr>
            <p:ph type="sldNum" sz="quarter" idx="12"/>
          </p:nvPr>
        </p:nvSpPr>
        <p:spPr>
          <a:xfrm>
            <a:off x="8834629" y="6353578"/>
            <a:ext cx="2743200" cy="365125"/>
          </a:xfrm>
        </p:spPr>
        <p:txBody>
          <a:bodyPr/>
          <a:lstStyle/>
          <a:p>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3" name="TextBox 2"/>
          <p:cNvSpPr txBox="1"/>
          <p:nvPr/>
        </p:nvSpPr>
        <p:spPr>
          <a:xfrm>
            <a:off x="241300" y="1248627"/>
            <a:ext cx="4991100" cy="584775"/>
          </a:xfrm>
          <a:prstGeom prst="rect">
            <a:avLst/>
          </a:prstGeom>
          <a:noFill/>
        </p:spPr>
        <p:txBody>
          <a:bodyPr wrap="square" rtlCol="0">
            <a:spAutoFit/>
          </a:bodyPr>
          <a:lstStyle/>
          <a:p>
            <a:pPr algn="ctr"/>
            <a:r>
              <a:rPr lang="ru-RU" b="1" dirty="0">
                <a:solidFill>
                  <a:schemeClr val="bg1"/>
                </a:solidFill>
                <a:latin typeface="Tahoma" pitchFamily="34" charset="0"/>
                <a:ea typeface="Tahoma" pitchFamily="34" charset="0"/>
                <a:cs typeface="Tahoma" pitchFamily="34" charset="0"/>
              </a:rPr>
              <a:t>АҚПАРАТ КӨЗДЕРІ</a:t>
            </a:r>
            <a:br>
              <a:rPr lang="ru-RU" b="1" dirty="0">
                <a:solidFill>
                  <a:schemeClr val="bg1"/>
                </a:solidFill>
                <a:latin typeface="Tahoma" pitchFamily="34" charset="0"/>
                <a:ea typeface="Tahoma" pitchFamily="34" charset="0"/>
                <a:cs typeface="Tahoma" pitchFamily="34" charset="0"/>
              </a:rPr>
            </a:br>
            <a:r>
              <a:rPr lang="ru-RU" sz="1400" dirty="0" err="1">
                <a:solidFill>
                  <a:schemeClr val="bg1"/>
                </a:solidFill>
                <a:latin typeface="Tahoma" pitchFamily="34" charset="0"/>
                <a:ea typeface="Tahoma" pitchFamily="34" charset="0"/>
                <a:cs typeface="Tahoma" pitchFamily="34" charset="0"/>
              </a:rPr>
              <a:t>талдау</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объектісі</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туралы</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ақпаратты</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жинау</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және</a:t>
            </a:r>
            <a:r>
              <a:rPr lang="ru-RU" sz="1400" dirty="0">
                <a:solidFill>
                  <a:schemeClr val="bg1"/>
                </a:solidFill>
                <a:latin typeface="Tahoma" pitchFamily="34" charset="0"/>
                <a:ea typeface="Tahoma" pitchFamily="34" charset="0"/>
                <a:cs typeface="Tahoma" pitchFamily="34" charset="0"/>
              </a:rPr>
              <a:t> </a:t>
            </a:r>
            <a:r>
              <a:rPr lang="ru-RU" sz="1400" dirty="0" err="1">
                <a:solidFill>
                  <a:schemeClr val="bg1"/>
                </a:solidFill>
                <a:latin typeface="Tahoma" pitchFamily="34" charset="0"/>
                <a:ea typeface="Tahoma" pitchFamily="34" charset="0"/>
                <a:cs typeface="Tahoma" pitchFamily="34" charset="0"/>
              </a:rPr>
              <a:t>жинақтау</a:t>
            </a:r>
            <a:endParaRPr lang="ru-RU"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41300" y="2495550"/>
            <a:ext cx="5073650" cy="3693319"/>
          </a:xfrm>
          <a:prstGeom prst="rect">
            <a:avLst/>
          </a:prstGeom>
          <a:noFill/>
        </p:spPr>
        <p:txBody>
          <a:bodyPr wrap="square" rtlCol="0">
            <a:spAutoFit/>
          </a:bodyPr>
          <a:lstStyle/>
          <a:p>
            <a:pPr marL="285750" indent="-285750">
              <a:buFont typeface="Wingdings" pitchFamily="2" charset="2"/>
              <a:buChar char="§"/>
            </a:pPr>
            <a:r>
              <a:rPr lang="ru-RU" dirty="0" err="1">
                <a:solidFill>
                  <a:schemeClr val="tx2"/>
                </a:solidFill>
                <a:latin typeface="Tahoma" pitchFamily="34" charset="0"/>
                <a:ea typeface="Tahoma" pitchFamily="34" charset="0"/>
                <a:cs typeface="Tahoma" pitchFamily="34" charset="0"/>
              </a:rPr>
              <a:t>түскен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азаматтардың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өтініштері</a:t>
            </a:r>
            <a:r>
              <a:rPr lang="ru-RU" dirty="0">
                <a:solidFill>
                  <a:schemeClr val="tx2"/>
                </a:solidFill>
                <a:latin typeface="Tahoma" pitchFamily="34" charset="0"/>
                <a:ea typeface="Tahoma" pitchFamily="34" charset="0"/>
                <a:cs typeface="Tahoma" pitchFamily="34" charset="0"/>
              </a:rPr>
              <a:t>:</a:t>
            </a: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 ОМО-</a:t>
            </a:r>
            <a:r>
              <a:rPr lang="ru-RU" dirty="0" err="1">
                <a:solidFill>
                  <a:schemeClr val="tx2"/>
                </a:solidFill>
                <a:latin typeface="Tahoma" pitchFamily="34" charset="0"/>
                <a:ea typeface="Tahoma" pitchFamily="34" charset="0"/>
                <a:cs typeface="Tahoma" pitchFamily="34" charset="0"/>
              </a:rPr>
              <a:t>дағы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пошта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арқылы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менің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квазимемлекеттік</a:t>
            </a:r>
            <a:r>
              <a:rPr lang="ru-RU" dirty="0">
                <a:solidFill>
                  <a:schemeClr val="tx2"/>
                </a:solidFill>
                <a:latin typeface="Tahoma" pitchFamily="34" charset="0"/>
                <a:ea typeface="Tahoma" pitchFamily="34" charset="0"/>
                <a:cs typeface="Tahoma" pitchFamily="34" charset="0"/>
              </a:rPr>
              <a:t> сектор </a:t>
            </a:r>
            <a:r>
              <a:rPr lang="ru-RU" dirty="0" err="1">
                <a:solidFill>
                  <a:schemeClr val="tx2"/>
                </a:solidFill>
                <a:latin typeface="Tahoma" pitchFamily="34" charset="0"/>
                <a:ea typeface="Tahoma" pitchFamily="34" charset="0"/>
                <a:cs typeface="Tahoma" pitchFamily="34" charset="0"/>
              </a:rPr>
              <a:t>субъектісі</a:t>
            </a:r>
            <a:r>
              <a:rPr lang="ru-RU" dirty="0">
                <a:solidFill>
                  <a:schemeClr val="tx2"/>
                </a:solidFill>
                <a:latin typeface="Tahoma" pitchFamily="34" charset="0"/>
                <a:ea typeface="Tahoma" pitchFamily="34" charset="0"/>
                <a:cs typeface="Tahoma" pitchFamily="34" charset="0"/>
              </a:rPr>
              <a:t>;</a:t>
            </a: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басшылықтың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жеке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қабылдауында</a:t>
            </a: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err="1">
                <a:solidFill>
                  <a:schemeClr val="tx2"/>
                </a:solidFill>
                <a:latin typeface="Tahoma" pitchFamily="34" charset="0"/>
                <a:ea typeface="Tahoma" pitchFamily="34" charset="0"/>
                <a:cs typeface="Tahoma" pitchFamily="34" charset="0"/>
              </a:rPr>
              <a:t>талдау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объектісінің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құзыретіне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кіретін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мәселелер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бойынша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азаматтардың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өтініштері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туралы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ақпарат</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сұрату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ұсынылады</a:t>
            </a:r>
            <a:r>
              <a:rPr lang="ru-RU" dirty="0">
                <a:solidFill>
                  <a:schemeClr val="tx2"/>
                </a:solidFill>
                <a:latin typeface="Tahoma" pitchFamily="34" charset="0"/>
                <a:ea typeface="Tahoma" pitchFamily="34" charset="0"/>
                <a:cs typeface="Tahoma" pitchFamily="34" charset="0"/>
              </a:rPr>
              <a:t>:</a:t>
            </a: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 </a:t>
            </a:r>
            <a:r>
              <a:rPr lang="ru-RU" dirty="0" err="1">
                <a:solidFill>
                  <a:schemeClr val="tx2"/>
                </a:solidFill>
                <a:latin typeface="Tahoma" pitchFamily="34" charset="0"/>
                <a:ea typeface="Tahoma" pitchFamily="34" charset="0"/>
                <a:cs typeface="Tahoma" pitchFamily="34" charset="0"/>
              </a:rPr>
              <a:t>Сыбайлас</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жемқорлыққа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қарсы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іс-қимыл</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агенттігінің</a:t>
            </a:r>
            <a:r>
              <a:rPr lang="ru-RU" dirty="0">
                <a:solidFill>
                  <a:schemeClr val="tx2"/>
                </a:solidFill>
                <a:latin typeface="Tahoma" pitchFamily="34" charset="0"/>
                <a:ea typeface="Tahoma" pitchFamily="34" charset="0"/>
                <a:cs typeface="Tahoma" pitchFamily="34" charset="0"/>
              </a:rPr>
              <a:t> </a:t>
            </a:r>
            <a:r>
              <a:rPr lang="en-US" dirty="0" err="1">
                <a:solidFill>
                  <a:schemeClr val="tx2"/>
                </a:solidFill>
                <a:latin typeface="Tahoma" pitchFamily="34" charset="0"/>
                <a:ea typeface="Tahoma" pitchFamily="34" charset="0"/>
                <a:cs typeface="Tahoma" pitchFamily="34" charset="0"/>
              </a:rPr>
              <a:t>Sall</a:t>
            </a:r>
            <a:r>
              <a:rPr lang="en-US"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орталығына</a:t>
            </a:r>
            <a:r>
              <a:rPr lang="ru-RU" dirty="0">
                <a:solidFill>
                  <a:schemeClr val="tx2"/>
                </a:solidFill>
                <a:latin typeface="Tahoma" pitchFamily="34" charset="0"/>
                <a:ea typeface="Tahoma" pitchFamily="34" charset="0"/>
                <a:cs typeface="Tahoma" pitchFamily="34" charset="0"/>
              </a:rPr>
              <a:t>;</a:t>
            </a: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Нұр</a:t>
            </a:r>
            <a:r>
              <a:rPr lang="ru-RU" dirty="0">
                <a:solidFill>
                  <a:schemeClr val="tx2"/>
                </a:solidFill>
                <a:latin typeface="Tahoma" pitchFamily="34" charset="0"/>
                <a:ea typeface="Tahoma" pitchFamily="34" charset="0"/>
                <a:cs typeface="Tahoma" pitchFamily="34" charset="0"/>
              </a:rPr>
              <a:t> Отан" </a:t>
            </a:r>
            <a:r>
              <a:rPr lang="ru-RU" dirty="0" err="1">
                <a:solidFill>
                  <a:schemeClr val="tx2"/>
                </a:solidFill>
                <a:latin typeface="Tahoma" pitchFamily="34" charset="0"/>
                <a:ea typeface="Tahoma" pitchFamily="34" charset="0"/>
                <a:cs typeface="Tahoma" pitchFamily="34" charset="0"/>
              </a:rPr>
              <a:t>партиясына</a:t>
            </a:r>
            <a:r>
              <a:rPr lang="ru-RU" dirty="0">
                <a:solidFill>
                  <a:schemeClr val="tx2"/>
                </a:solidFill>
                <a:latin typeface="Tahoma" pitchFamily="34" charset="0"/>
                <a:ea typeface="Tahoma" pitchFamily="34" charset="0"/>
                <a:cs typeface="Tahoma" pitchFamily="34" charset="0"/>
              </a:rPr>
              <a:t>;</a:t>
            </a: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Атамекен</a:t>
            </a:r>
            <a:r>
              <a:rPr lang="ru-RU" dirty="0">
                <a:solidFill>
                  <a:schemeClr val="tx2"/>
                </a:solidFill>
                <a:latin typeface="Tahoma" pitchFamily="34" charset="0"/>
                <a:ea typeface="Tahoma" pitchFamily="34" charset="0"/>
                <a:cs typeface="Tahoma" pitchFamily="34" charset="0"/>
              </a:rPr>
              <a:t>" ҰКП</a:t>
            </a:r>
          </a:p>
        </p:txBody>
      </p:sp>
      <p:sp>
        <p:nvSpPr>
          <p:cNvPr id="11" name="TextBox 10"/>
          <p:cNvSpPr txBox="1"/>
          <p:nvPr/>
        </p:nvSpPr>
        <p:spPr>
          <a:xfrm>
            <a:off x="5940425" y="1323458"/>
            <a:ext cx="5800725" cy="369332"/>
          </a:xfrm>
          <a:prstGeom prst="rect">
            <a:avLst/>
          </a:prstGeom>
          <a:noFill/>
        </p:spPr>
        <p:txBody>
          <a:bodyPr wrap="square" rtlCol="0">
            <a:spAutoFit/>
          </a:bodyPr>
          <a:lstStyle/>
          <a:p>
            <a:pPr algn="ctr"/>
            <a:r>
              <a:rPr lang="ru-RU" b="1" dirty="0">
                <a:solidFill>
                  <a:schemeClr val="bg1"/>
                </a:solidFill>
                <a:latin typeface="Tahoma" pitchFamily="34" charset="0"/>
                <a:ea typeface="Tahoma" pitchFamily="34" charset="0"/>
                <a:cs typeface="Tahoma" pitchFamily="34" charset="0"/>
              </a:rPr>
              <a:t>ҚАЖЕТТІ ӘРЕКЕТТЕР</a:t>
            </a:r>
          </a:p>
        </p:txBody>
      </p:sp>
      <p:sp>
        <p:nvSpPr>
          <p:cNvPr id="6" name="Прямоугольник 5"/>
          <p:cNvSpPr/>
          <p:nvPr/>
        </p:nvSpPr>
        <p:spPr>
          <a:xfrm>
            <a:off x="241300" y="1879600"/>
            <a:ext cx="499110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911850" y="1879600"/>
            <a:ext cx="588645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095999" y="2011826"/>
            <a:ext cx="5645151" cy="4247317"/>
          </a:xfrm>
          <a:prstGeom prst="rect">
            <a:avLst/>
          </a:prstGeom>
          <a:noFill/>
        </p:spPr>
        <p:txBody>
          <a:bodyPr wrap="square" rtlCol="0">
            <a:spAutoFit/>
          </a:bodyPr>
          <a:lstStyle/>
          <a:p>
            <a:r>
              <a:rPr lang="ru-RU" dirty="0" err="1">
                <a:solidFill>
                  <a:schemeClr val="tx2"/>
                </a:solidFill>
                <a:latin typeface="Tahoma" pitchFamily="34" charset="0"/>
                <a:ea typeface="Tahoma" pitchFamily="34" charset="0"/>
                <a:cs typeface="Tahoma" pitchFamily="34" charset="0"/>
              </a:rPr>
              <a:t>Шағымдар</a:t>
            </a:r>
            <a:r>
              <a:rPr lang="ru-RU" dirty="0">
                <a:solidFill>
                  <a:schemeClr val="tx2"/>
                </a:solidFill>
                <a:latin typeface="Tahoma" pitchFamily="34" charset="0"/>
                <a:ea typeface="Tahoma" pitchFamily="34" charset="0"/>
                <a:cs typeface="Tahoma" pitchFamily="34" charset="0"/>
              </a:rPr>
              <a:t> мен </a:t>
            </a:r>
            <a:r>
              <a:rPr lang="ru-RU" dirty="0" err="1">
                <a:solidFill>
                  <a:schemeClr val="tx2"/>
                </a:solidFill>
                <a:latin typeface="Tahoma" pitchFamily="34" charset="0"/>
                <a:ea typeface="Tahoma" pitchFamily="34" charset="0"/>
                <a:cs typeface="Tahoma" pitchFamily="34" charset="0"/>
              </a:rPr>
              <a:t>өтініштерге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талдау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жүргізу</a:t>
            </a:r>
            <a:endParaRPr lang="ru-RU" dirty="0">
              <a:solidFill>
                <a:schemeClr val="tx2"/>
              </a:solidFill>
              <a:latin typeface="Tahoma" pitchFamily="34" charset="0"/>
              <a:ea typeface="Tahoma" pitchFamily="34" charset="0"/>
              <a:cs typeface="Tahoma" pitchFamily="34" charset="0"/>
            </a:endParaRPr>
          </a:p>
          <a:p>
            <a:endParaRPr lang="ru-RU" dirty="0">
              <a:solidFill>
                <a:schemeClr val="tx2"/>
              </a:solidFill>
              <a:latin typeface="Tahoma" pitchFamily="34" charset="0"/>
              <a:ea typeface="Tahoma" pitchFamily="34" charset="0"/>
              <a:cs typeface="Tahoma" pitchFamily="34" charset="0"/>
            </a:endParaRPr>
          </a:p>
          <a:p>
            <a:r>
              <a:rPr lang="ru-RU" dirty="0" err="1">
                <a:solidFill>
                  <a:schemeClr val="tx2"/>
                </a:solidFill>
                <a:latin typeface="Tahoma" pitchFamily="34" charset="0"/>
                <a:ea typeface="Tahoma" pitchFamily="34" charset="0"/>
                <a:cs typeface="Tahoma" pitchFamily="34" charset="0"/>
              </a:rPr>
              <a:t>Көтерілген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тақырыптар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бойынша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топтастыру</a:t>
            </a:r>
            <a:endParaRPr lang="ru-RU" dirty="0">
              <a:solidFill>
                <a:schemeClr val="tx2"/>
              </a:solidFill>
              <a:latin typeface="Tahoma" pitchFamily="34" charset="0"/>
              <a:ea typeface="Tahoma" pitchFamily="34" charset="0"/>
              <a:cs typeface="Tahoma" pitchFamily="34" charset="0"/>
            </a:endParaRPr>
          </a:p>
          <a:p>
            <a:endParaRPr lang="ru-RU" dirty="0">
              <a:solidFill>
                <a:schemeClr val="tx2"/>
              </a:solidFill>
              <a:latin typeface="Tahoma" pitchFamily="34" charset="0"/>
              <a:ea typeface="Tahoma" pitchFamily="34" charset="0"/>
              <a:cs typeface="Tahoma" pitchFamily="34" charset="0"/>
            </a:endParaRPr>
          </a:p>
          <a:p>
            <a:r>
              <a:rPr lang="ru-RU" dirty="0" err="1">
                <a:solidFill>
                  <a:schemeClr val="tx2"/>
                </a:solidFill>
                <a:latin typeface="Tahoma" pitchFamily="34" charset="0"/>
                <a:ea typeface="Tahoma" pitchFamily="34" charset="0"/>
                <a:cs typeface="Tahoma" pitchFamily="34" charset="0"/>
              </a:rPr>
              <a:t>Проблемалық</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мәселелерді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оларды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нормативтік</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реттеу</a:t>
            </a:r>
            <a:r>
              <a:rPr lang="ru-RU" dirty="0">
                <a:solidFill>
                  <a:schemeClr val="tx2"/>
                </a:solidFill>
                <a:latin typeface="Tahoma" pitchFamily="34" charset="0"/>
                <a:ea typeface="Tahoma" pitchFamily="34" charset="0"/>
                <a:cs typeface="Tahoma" pitchFamily="34" charset="0"/>
              </a:rPr>
              <a:t>, бизнес-</a:t>
            </a:r>
            <a:r>
              <a:rPr lang="ru-RU" dirty="0" err="1">
                <a:solidFill>
                  <a:schemeClr val="tx2"/>
                </a:solidFill>
                <a:latin typeface="Tahoma" pitchFamily="34" charset="0"/>
                <a:ea typeface="Tahoma" pitchFamily="34" charset="0"/>
                <a:cs typeface="Tahoma" pitchFamily="34" charset="0"/>
              </a:rPr>
              <a:t>процестердің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жетілмегендігі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тұрғысынан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зерделеу</a:t>
            </a:r>
            <a:r>
              <a:rPr lang="ru-RU" dirty="0">
                <a:solidFill>
                  <a:schemeClr val="tx2"/>
                </a:solidFill>
                <a:latin typeface="Tahoma" pitchFamily="34" charset="0"/>
                <a:ea typeface="Tahoma" pitchFamily="34" charset="0"/>
                <a:cs typeface="Tahoma" pitchFamily="34" charset="0"/>
              </a:rPr>
              <a:t> </a:t>
            </a:r>
          </a:p>
          <a:p>
            <a:endParaRPr lang="ru-RU" dirty="0">
              <a:solidFill>
                <a:schemeClr val="tx2"/>
              </a:solidFill>
              <a:latin typeface="Tahoma" pitchFamily="34" charset="0"/>
              <a:ea typeface="Tahoma" pitchFamily="34" charset="0"/>
              <a:cs typeface="Tahoma" pitchFamily="34" charset="0"/>
            </a:endParaRPr>
          </a:p>
          <a:p>
            <a:r>
              <a:rPr lang="ru-RU" dirty="0">
                <a:solidFill>
                  <a:schemeClr val="tx2"/>
                </a:solidFill>
                <a:latin typeface="Tahoma" pitchFamily="34" charset="0"/>
                <a:ea typeface="Tahoma" pitchFamily="34" charset="0"/>
                <a:cs typeface="Tahoma" pitchFamily="34" charset="0"/>
              </a:rPr>
              <a:t>НҚА </a:t>
            </a:r>
            <a:r>
              <a:rPr lang="ru-RU" dirty="0" err="1">
                <a:solidFill>
                  <a:schemeClr val="tx2"/>
                </a:solidFill>
                <a:latin typeface="Tahoma" pitchFamily="34" charset="0"/>
                <a:ea typeface="Tahoma" pitchFamily="34" charset="0"/>
                <a:cs typeface="Tahoma" pitchFamily="34" charset="0"/>
              </a:rPr>
              <a:t>немесе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әкімшілік</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рәсімдердің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қандай</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нормалары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азаматтардың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шағымдарына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әкеледі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Мәселелер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жүйелі</a:t>
            </a:r>
            <a:r>
              <a:rPr lang="ru-RU" dirty="0">
                <a:solidFill>
                  <a:schemeClr val="tx2"/>
                </a:solidFill>
                <a:latin typeface="Tahoma" pitchFamily="34" charset="0"/>
                <a:ea typeface="Tahoma" pitchFamily="34" charset="0"/>
                <a:cs typeface="Tahoma" pitchFamily="34" charset="0"/>
              </a:rPr>
              <a:t> ме? </a:t>
            </a:r>
            <a:r>
              <a:rPr lang="ru-RU" dirty="0" err="1">
                <a:solidFill>
                  <a:schemeClr val="tx2"/>
                </a:solidFill>
                <a:latin typeface="Tahoma" pitchFamily="34" charset="0"/>
                <a:ea typeface="Tahoma" pitchFamily="34" charset="0"/>
                <a:cs typeface="Tahoma" pitchFamily="34" charset="0"/>
              </a:rPr>
              <a:t>Мәселе</a:t>
            </a:r>
            <a:r>
              <a:rPr lang="ru-RU" dirty="0">
                <a:solidFill>
                  <a:schemeClr val="tx2"/>
                </a:solidFill>
                <a:latin typeface="Tahoma" pitchFamily="34" charset="0"/>
                <a:ea typeface="Tahoma" pitchFamily="34" charset="0"/>
                <a:cs typeface="Tahoma" pitchFamily="34" charset="0"/>
              </a:rPr>
              <a:t> тек </a:t>
            </a:r>
            <a:r>
              <a:rPr lang="ru-RU" dirty="0" err="1">
                <a:solidFill>
                  <a:schemeClr val="tx2"/>
                </a:solidFill>
                <a:latin typeface="Tahoma" pitchFamily="34" charset="0"/>
                <a:ea typeface="Tahoma" pitchFamily="34" charset="0"/>
                <a:cs typeface="Tahoma" pitchFamily="34" charset="0"/>
              </a:rPr>
              <a:t>бір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аймаққа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тән</a:t>
            </a:r>
            <a:r>
              <a:rPr lang="ru-RU" dirty="0">
                <a:solidFill>
                  <a:schemeClr val="tx2"/>
                </a:solidFill>
                <a:latin typeface="Tahoma" pitchFamily="34" charset="0"/>
                <a:ea typeface="Tahoma" pitchFamily="34" charset="0"/>
                <a:cs typeface="Tahoma" pitchFamily="34" charset="0"/>
              </a:rPr>
              <a:t> бе? </a:t>
            </a:r>
            <a:r>
              <a:rPr lang="ru-RU" dirty="0" err="1">
                <a:solidFill>
                  <a:schemeClr val="tx2"/>
                </a:solidFill>
                <a:latin typeface="Tahoma" pitchFamily="34" charset="0"/>
                <a:ea typeface="Tahoma" pitchFamily="34" charset="0"/>
                <a:cs typeface="Tahoma" pitchFamily="34" charset="0"/>
              </a:rPr>
              <a:t>Мәселені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шешу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талдау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объектісінің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құзыретіне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кіре</a:t>
            </a:r>
            <a:r>
              <a:rPr lang="ru-RU" dirty="0">
                <a:solidFill>
                  <a:schemeClr val="tx2"/>
                </a:solidFill>
                <a:latin typeface="Tahoma" pitchFamily="34" charset="0"/>
                <a:ea typeface="Tahoma" pitchFamily="34" charset="0"/>
                <a:cs typeface="Tahoma" pitchFamily="34" charset="0"/>
              </a:rPr>
              <a:t> ме?</a:t>
            </a:r>
          </a:p>
          <a:p>
            <a:endParaRPr lang="ru-RU" dirty="0">
              <a:solidFill>
                <a:schemeClr val="tx2"/>
              </a:solidFill>
              <a:latin typeface="Tahoma" pitchFamily="34" charset="0"/>
              <a:ea typeface="Tahoma" pitchFamily="34" charset="0"/>
              <a:cs typeface="Tahoma" pitchFamily="34" charset="0"/>
            </a:endParaRPr>
          </a:p>
          <a:p>
            <a:r>
              <a:rPr lang="ru-RU" dirty="0" err="1">
                <a:solidFill>
                  <a:schemeClr val="tx2"/>
                </a:solidFill>
                <a:latin typeface="Tahoma" pitchFamily="34" charset="0"/>
                <a:ea typeface="Tahoma" pitchFamily="34" charset="0"/>
                <a:cs typeface="Tahoma" pitchFamily="34" charset="0"/>
              </a:rPr>
              <a:t>Проблемаларды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жою</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бойынша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ұсыныстар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әзірлеу</a:t>
            </a:r>
            <a:endParaRPr lang="ru-RU" dirty="0">
              <a:solidFill>
                <a:schemeClr val="tx2"/>
              </a:solidFill>
              <a:latin typeface="Tahoma" pitchFamily="34" charset="0"/>
              <a:ea typeface="Tahoma" pitchFamily="34" charset="0"/>
              <a:cs typeface="Tahoma" pitchFamily="34" charset="0"/>
            </a:endParaRPr>
          </a:p>
        </p:txBody>
      </p:sp>
      <p:sp>
        <p:nvSpPr>
          <p:cNvPr id="22" name="TextBox 21"/>
          <p:cNvSpPr txBox="1"/>
          <p:nvPr/>
        </p:nvSpPr>
        <p:spPr>
          <a:xfrm>
            <a:off x="488950" y="338614"/>
            <a:ext cx="5073650" cy="400110"/>
          </a:xfrm>
          <a:prstGeom prst="rect">
            <a:avLst/>
          </a:prstGeom>
          <a:noFill/>
        </p:spPr>
        <p:txBody>
          <a:bodyPr wrap="square" rtlCol="0">
            <a:spAutoFit/>
          </a:bodyPr>
          <a:lstStyle/>
          <a:p>
            <a:r>
              <a:rPr lang="ru-RU" sz="2000" b="1" dirty="0">
                <a:solidFill>
                  <a:schemeClr val="accent2"/>
                </a:solidFill>
                <a:latin typeface="Tahoma" pitchFamily="34" charset="0"/>
                <a:ea typeface="Tahoma" pitchFamily="34" charset="0"/>
                <a:cs typeface="Tahoma" pitchFamily="34" charset="0"/>
              </a:rPr>
              <a:t>НАЗАР АУДАРЫҢЫЗ!</a:t>
            </a:r>
          </a:p>
        </p:txBody>
      </p:sp>
    </p:spTree>
    <p:extLst>
      <p:ext uri="{BB962C8B-B14F-4D97-AF65-F5344CB8AC3E}">
        <p14:creationId xmlns:p14="http://schemas.microsoft.com/office/powerpoint/2010/main" val="2235641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8"/>
            <a:ext cx="9202445" cy="1188467"/>
          </a:xfrm>
        </p:spPr>
        <p:txBody>
          <a:bodyPr/>
          <a:lstStyle/>
          <a:p>
            <a:r>
              <a:rPr lang="ru-RU" sz="2800" b="1" dirty="0">
                <a:solidFill>
                  <a:schemeClr val="tx2"/>
                </a:solidFill>
                <a:latin typeface="Tahoma" pitchFamily="34" charset="0"/>
                <a:ea typeface="Tahoma" pitchFamily="34" charset="0"/>
                <a:cs typeface="Tahoma" pitchFamily="34" charset="0"/>
              </a:rPr>
              <a:t>ТАЛДАУ БАҒЫТТАРЫ</a:t>
            </a:r>
          </a:p>
        </p:txBody>
      </p:sp>
      <p:pic>
        <p:nvPicPr>
          <p:cNvPr id="3076" name="Picture 4" descr="https://w7.pngwing.com/pngs/71/348/png-transparent-four-assorted-color-arrows-illustration-paper-arrow-sticker-euclidean-origami-arrow-infographic-angle-text.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0725" b="99666" l="0" r="48261"/>
                    </a14:imgEffect>
                  </a14:imgLayer>
                </a14:imgProps>
              </a:ext>
              <a:ext uri="{28A0092B-C50C-407E-A947-70E740481C1C}">
                <a14:useLocalDpi xmlns:a14="http://schemas.microsoft.com/office/drawing/2010/main" val="0"/>
              </a:ext>
            </a:extLst>
          </a:blip>
          <a:srcRect t="50000" r="51628"/>
          <a:stretch/>
        </p:blipFill>
        <p:spPr bwMode="auto">
          <a:xfrm>
            <a:off x="914400" y="3035214"/>
            <a:ext cx="3577701" cy="30014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7.pngwing.com/pngs/71/348/png-transparent-four-assorted-color-arrows-illustration-paper-arrow-sticker-euclidean-origami-arrow-infographic-angle-text.pn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50725" b="100000" l="51304" r="99457"/>
                    </a14:imgEffect>
                  </a14:imgLayer>
                </a14:imgProps>
              </a:ext>
              <a:ext uri="{28A0092B-C50C-407E-A947-70E740481C1C}">
                <a14:useLocalDpi xmlns:a14="http://schemas.microsoft.com/office/drawing/2010/main" val="0"/>
              </a:ext>
            </a:extLst>
          </a:blip>
          <a:srcRect l="51716" t="50884"/>
          <a:stretch/>
        </p:blipFill>
        <p:spPr bwMode="auto">
          <a:xfrm>
            <a:off x="7296871" y="3036169"/>
            <a:ext cx="3219684" cy="31932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4773" y="2038705"/>
            <a:ext cx="4588563" cy="830997"/>
          </a:xfrm>
          <a:prstGeom prst="rect">
            <a:avLst/>
          </a:prstGeom>
        </p:spPr>
        <p:txBody>
          <a:bodyPr wrap="square">
            <a:spAutoFit/>
          </a:bodyPr>
          <a:lstStyle/>
          <a:p>
            <a:r>
              <a:rPr lang="ru-RU" sz="2400" b="1" dirty="0" err="1">
                <a:solidFill>
                  <a:schemeClr val="tx2"/>
                </a:solidFill>
                <a:latin typeface="Tahoma" pitchFamily="34" charset="0"/>
                <a:ea typeface="Tahoma" pitchFamily="34" charset="0"/>
                <a:cs typeface="Tahoma" pitchFamily="34" charset="0"/>
              </a:rPr>
              <a:t>Құқықтық</a:t>
            </a:r>
            <a:r>
              <a:rPr lang="ru-RU" sz="2400" b="1" dirty="0">
                <a:solidFill>
                  <a:schemeClr val="tx2"/>
                </a:solidFill>
                <a:latin typeface="Tahoma" pitchFamily="34" charset="0"/>
                <a:ea typeface="Tahoma" pitchFamily="34" charset="0"/>
                <a:cs typeface="Tahoma" pitchFamily="34" charset="0"/>
              </a:rPr>
              <a:t> </a:t>
            </a:r>
            <a:r>
              <a:rPr lang="ru-RU" sz="2400" b="1" dirty="0" err="1">
                <a:solidFill>
                  <a:schemeClr val="tx2"/>
                </a:solidFill>
                <a:latin typeface="Tahoma" pitchFamily="34" charset="0"/>
                <a:ea typeface="Tahoma" pitchFamily="34" charset="0"/>
                <a:cs typeface="Tahoma" pitchFamily="34" charset="0"/>
              </a:rPr>
              <a:t>актілер</a:t>
            </a:r>
            <a:r>
              <a:rPr lang="ru-RU" sz="2400" b="1" dirty="0">
                <a:solidFill>
                  <a:schemeClr val="tx2"/>
                </a:solidFill>
                <a:latin typeface="Tahoma" pitchFamily="34" charset="0"/>
                <a:ea typeface="Tahoma" pitchFamily="34" charset="0"/>
                <a:cs typeface="Tahoma" pitchFamily="34" charset="0"/>
              </a:rPr>
              <a:t>, </a:t>
            </a:r>
          </a:p>
          <a:p>
            <a:r>
              <a:rPr lang="ru-RU" sz="2400" b="1" dirty="0" err="1">
                <a:solidFill>
                  <a:schemeClr val="tx2"/>
                </a:solidFill>
                <a:latin typeface="Tahoma" pitchFamily="34" charset="0"/>
                <a:ea typeface="Tahoma" pitchFamily="34" charset="0"/>
                <a:cs typeface="Tahoma" pitchFamily="34" charset="0"/>
              </a:rPr>
              <a:t>ішкі</a:t>
            </a:r>
            <a:r>
              <a:rPr lang="ru-RU" sz="2400" b="1" dirty="0">
                <a:solidFill>
                  <a:schemeClr val="tx2"/>
                </a:solidFill>
                <a:latin typeface="Tahoma" pitchFamily="34" charset="0"/>
                <a:ea typeface="Tahoma" pitchFamily="34" charset="0"/>
                <a:cs typeface="Tahoma" pitchFamily="34" charset="0"/>
              </a:rPr>
              <a:t> </a:t>
            </a:r>
            <a:r>
              <a:rPr lang="ru-RU" sz="2400" b="1" dirty="0" err="1">
                <a:solidFill>
                  <a:schemeClr val="tx2"/>
                </a:solidFill>
                <a:latin typeface="Tahoma" pitchFamily="34" charset="0"/>
                <a:ea typeface="Tahoma" pitchFamily="34" charset="0"/>
                <a:cs typeface="Tahoma" pitchFamily="34" charset="0"/>
              </a:rPr>
              <a:t>құжаттар</a:t>
            </a:r>
            <a:endParaRPr lang="ru-RU" sz="2400" b="1" dirty="0">
              <a:solidFill>
                <a:schemeClr val="tx2"/>
              </a:solidFill>
              <a:latin typeface="Tahoma" pitchFamily="34" charset="0"/>
              <a:ea typeface="Tahoma" pitchFamily="34" charset="0"/>
              <a:cs typeface="Tahoma" pitchFamily="34" charset="0"/>
            </a:endParaRPr>
          </a:p>
        </p:txBody>
      </p:sp>
      <p:sp>
        <p:nvSpPr>
          <p:cNvPr id="6" name="Прямоугольник 5"/>
          <p:cNvSpPr/>
          <p:nvPr/>
        </p:nvSpPr>
        <p:spPr>
          <a:xfrm>
            <a:off x="6478669" y="2038705"/>
            <a:ext cx="5435163" cy="461665"/>
          </a:xfrm>
          <a:prstGeom prst="rect">
            <a:avLst/>
          </a:prstGeom>
        </p:spPr>
        <p:txBody>
          <a:bodyPr wrap="square">
            <a:spAutoFit/>
          </a:bodyPr>
          <a:lstStyle/>
          <a:p>
            <a:r>
              <a:rPr lang="ru-RU" sz="2400" b="1" dirty="0" err="1">
                <a:solidFill>
                  <a:schemeClr val="tx2"/>
                </a:solidFill>
                <a:latin typeface="Tahoma" pitchFamily="34" charset="0"/>
                <a:ea typeface="Tahoma" pitchFamily="34" charset="0"/>
                <a:cs typeface="Tahoma" pitchFamily="34" charset="0"/>
              </a:rPr>
              <a:t>Ұйымдастыру-басқару</a:t>
            </a:r>
            <a:r>
              <a:rPr lang="ru-RU" sz="2400" b="1" dirty="0">
                <a:solidFill>
                  <a:schemeClr val="tx2"/>
                </a:solidFill>
                <a:latin typeface="Tahoma" pitchFamily="34" charset="0"/>
                <a:ea typeface="Tahoma" pitchFamily="34" charset="0"/>
                <a:cs typeface="Tahoma" pitchFamily="34" charset="0"/>
              </a:rPr>
              <a:t> </a:t>
            </a:r>
            <a:r>
              <a:rPr lang="ru-RU" sz="2400" b="1" dirty="0" err="1">
                <a:solidFill>
                  <a:schemeClr val="tx2"/>
                </a:solidFill>
                <a:latin typeface="Tahoma" pitchFamily="34" charset="0"/>
                <a:ea typeface="Tahoma" pitchFamily="34" charset="0"/>
                <a:cs typeface="Tahoma" pitchFamily="34" charset="0"/>
              </a:rPr>
              <a:t>қызметі</a:t>
            </a:r>
            <a:endParaRPr lang="ru-RU" sz="2400" b="1" dirty="0">
              <a:solidFill>
                <a:schemeClr val="tx2"/>
              </a:solidFill>
              <a:latin typeface="Tahoma" pitchFamily="34" charset="0"/>
              <a:ea typeface="Tahoma" pitchFamily="34" charset="0"/>
              <a:cs typeface="Tahoma" pitchFamily="34" charset="0"/>
            </a:endParaRPr>
          </a:p>
        </p:txBody>
      </p:sp>
      <p:sp>
        <p:nvSpPr>
          <p:cNvPr id="8" name="Прямоугольник 7"/>
          <p:cNvSpPr/>
          <p:nvPr/>
        </p:nvSpPr>
        <p:spPr>
          <a:xfrm>
            <a:off x="328473" y="1873193"/>
            <a:ext cx="5113539" cy="4598633"/>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416525" y="1873193"/>
            <a:ext cx="5113539" cy="4598633"/>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68848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215" y="452769"/>
            <a:ext cx="9250532" cy="740229"/>
          </a:xfrm>
        </p:spPr>
        <p:txBody>
          <a:bodyPr>
            <a:noAutofit/>
          </a:bodyPr>
          <a:lstStyle/>
          <a:p>
            <a:r>
              <a:rPr lang="ru-RU" sz="2800" b="1" dirty="0">
                <a:solidFill>
                  <a:schemeClr val="tx2"/>
                </a:solidFill>
                <a:latin typeface="Tahoma" pitchFamily="34" charset="0"/>
                <a:ea typeface="Tahoma" pitchFamily="34" charset="0"/>
                <a:cs typeface="Tahoma" pitchFamily="34" charset="0"/>
              </a:rPr>
              <a:t>ҚҰҚЫҚТЫҚ АКТІЛЕР МЕН ІШКІ ҚҰЖАТТАРДЫ ТАЛДАУ</a:t>
            </a:r>
          </a:p>
        </p:txBody>
      </p:sp>
      <p:sp>
        <p:nvSpPr>
          <p:cNvPr id="3" name="Объект 2"/>
          <p:cNvSpPr>
            <a:spLocks noGrp="1"/>
          </p:cNvSpPr>
          <p:nvPr>
            <p:ph idx="1"/>
          </p:nvPr>
        </p:nvSpPr>
        <p:spPr>
          <a:xfrm>
            <a:off x="261153" y="1941034"/>
            <a:ext cx="11771051" cy="4351338"/>
          </a:xfrm>
        </p:spPr>
        <p:txBody>
          <a:bodyPr>
            <a:normAutofit fontScale="92500" lnSpcReduction="20000"/>
          </a:bodyPr>
          <a:lstStyle/>
          <a:p>
            <a:pPr marL="0" indent="0">
              <a:spcBef>
                <a:spcPts val="1800"/>
              </a:spcBef>
              <a:buNone/>
            </a:pPr>
            <a:r>
              <a:rPr lang="ru-RU" dirty="0" err="1">
                <a:solidFill>
                  <a:schemeClr val="tx2"/>
                </a:solidFill>
                <a:latin typeface="Tahoma" pitchFamily="34" charset="0"/>
                <a:ea typeface="Tahoma" pitchFamily="34" charset="0"/>
                <a:cs typeface="Tahoma" pitchFamily="34" charset="0"/>
              </a:rPr>
              <a:t>Талдау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объектісінің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қызметін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реттейтін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құқықтық</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актілер</a:t>
            </a:r>
            <a:r>
              <a:rPr lang="ru-RU" dirty="0">
                <a:solidFill>
                  <a:schemeClr val="tx2"/>
                </a:solidFill>
                <a:latin typeface="Tahoma" pitchFamily="34" charset="0"/>
                <a:ea typeface="Tahoma" pitchFamily="34" charset="0"/>
                <a:cs typeface="Tahoma" pitchFamily="34" charset="0"/>
              </a:rPr>
              <a:t> мен </a:t>
            </a:r>
            <a:r>
              <a:rPr lang="ru-RU" dirty="0" err="1">
                <a:solidFill>
                  <a:schemeClr val="tx2"/>
                </a:solidFill>
                <a:latin typeface="Tahoma" pitchFamily="34" charset="0"/>
                <a:ea typeface="Tahoma" pitchFamily="34" charset="0"/>
                <a:cs typeface="Tahoma" pitchFamily="34" charset="0"/>
              </a:rPr>
              <a:t>ішкі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құжаттардың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тізбесін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қалыптастыру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ұсынылады</a:t>
            </a:r>
            <a:endParaRPr lang="ru-RU" dirty="0">
              <a:solidFill>
                <a:schemeClr val="tx2"/>
              </a:solidFill>
              <a:latin typeface="Tahoma" pitchFamily="34" charset="0"/>
              <a:ea typeface="Tahoma" pitchFamily="34" charset="0"/>
              <a:cs typeface="Tahoma" pitchFamily="34" charset="0"/>
            </a:endParaRPr>
          </a:p>
          <a:p>
            <a:pPr marL="0" indent="0">
              <a:spcBef>
                <a:spcPts val="1800"/>
              </a:spcBef>
              <a:buNone/>
            </a:pPr>
            <a:r>
              <a:rPr lang="ru-RU" dirty="0" err="1">
                <a:solidFill>
                  <a:schemeClr val="tx2"/>
                </a:solidFill>
                <a:latin typeface="Tahoma" pitchFamily="34" charset="0"/>
                <a:ea typeface="Tahoma" pitchFamily="34" charset="0"/>
                <a:cs typeface="Tahoma" pitchFamily="34" charset="0"/>
              </a:rPr>
              <a:t>Сыбайлас</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жемқорлық</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нормаларының</a:t>
            </a:r>
            <a:r>
              <a:rPr lang="ru-RU" dirty="0">
                <a:solidFill>
                  <a:schemeClr val="tx2"/>
                </a:solidFill>
                <a:latin typeface="Tahoma" pitchFamily="34" charset="0"/>
                <a:ea typeface="Tahoma" pitchFamily="34" charset="0"/>
                <a:cs typeface="Tahoma" pitchFamily="34" charset="0"/>
              </a:rPr>
              <a:t>/</a:t>
            </a:r>
            <a:r>
              <a:rPr lang="ru-RU" dirty="0" err="1">
                <a:solidFill>
                  <a:schemeClr val="tx2"/>
                </a:solidFill>
                <a:latin typeface="Tahoma" pitchFamily="34" charset="0"/>
                <a:ea typeface="Tahoma" pitchFamily="34" charset="0"/>
                <a:cs typeface="Tahoma" pitchFamily="34" charset="0"/>
              </a:rPr>
              <a:t>ережелерінің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болуы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тексеріледі</a:t>
            </a:r>
            <a:r>
              <a:rPr lang="ru-RU" dirty="0">
                <a:solidFill>
                  <a:schemeClr val="tx2"/>
                </a:solidFill>
                <a:latin typeface="Tahoma" pitchFamily="34" charset="0"/>
                <a:ea typeface="Tahoma" pitchFamily="34" charset="0"/>
                <a:cs typeface="Tahoma" pitchFamily="34" charset="0"/>
              </a:rPr>
              <a:t> </a:t>
            </a:r>
          </a:p>
          <a:p>
            <a:pPr marL="0" indent="0">
              <a:spcBef>
                <a:spcPts val="1800"/>
              </a:spcBef>
              <a:buNone/>
            </a:pPr>
            <a:r>
              <a:rPr lang="ru-RU" dirty="0" err="1">
                <a:solidFill>
                  <a:schemeClr val="tx2"/>
                </a:solidFill>
                <a:latin typeface="Tahoma" pitchFamily="34" charset="0"/>
                <a:ea typeface="Tahoma" pitchFamily="34" charset="0"/>
                <a:cs typeface="Tahoma" pitchFamily="34" charset="0"/>
              </a:rPr>
              <a:t>Нормалардың</a:t>
            </a:r>
            <a:r>
              <a:rPr lang="ru-RU" dirty="0">
                <a:solidFill>
                  <a:schemeClr val="tx2"/>
                </a:solidFill>
                <a:latin typeface="Tahoma" pitchFamily="34" charset="0"/>
                <a:ea typeface="Tahoma" pitchFamily="34" charset="0"/>
                <a:cs typeface="Tahoma" pitchFamily="34" charset="0"/>
              </a:rPr>
              <a:t>/</a:t>
            </a:r>
            <a:r>
              <a:rPr lang="ru-RU" dirty="0" err="1">
                <a:solidFill>
                  <a:schemeClr val="tx2"/>
                </a:solidFill>
                <a:latin typeface="Tahoma" pitchFamily="34" charset="0"/>
                <a:ea typeface="Tahoma" pitchFamily="34" charset="0"/>
                <a:cs typeface="Tahoma" pitchFamily="34" charset="0"/>
              </a:rPr>
              <a:t>ережелердің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сыбайлас</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жемқорлыққа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бейімділігін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бағалау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оларды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қолдану</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кезінде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сыбайлас</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жемқорлық</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көріністерінің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ықтималдығы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тұрғысынан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жүргізіледі</a:t>
            </a:r>
            <a:endParaRPr lang="ru-RU" dirty="0">
              <a:solidFill>
                <a:schemeClr val="tx2"/>
              </a:solidFill>
              <a:latin typeface="Tahoma" pitchFamily="34" charset="0"/>
              <a:ea typeface="Tahoma" pitchFamily="34" charset="0"/>
              <a:cs typeface="Tahoma" pitchFamily="34" charset="0"/>
            </a:endParaRPr>
          </a:p>
          <a:p>
            <a:pPr marL="0" indent="0">
              <a:spcBef>
                <a:spcPts val="1800"/>
              </a:spcBef>
              <a:buNone/>
            </a:pPr>
            <a:r>
              <a:rPr lang="ru-RU" dirty="0" err="1">
                <a:solidFill>
                  <a:schemeClr val="tx2"/>
                </a:solidFill>
                <a:latin typeface="Tahoma" pitchFamily="34" charset="0"/>
                <a:ea typeface="Tahoma" pitchFamily="34" charset="0"/>
                <a:cs typeface="Tahoma" pitchFamily="34" charset="0"/>
              </a:rPr>
              <a:t>Сыбайлас</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жемқорлық</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нормалары</a:t>
            </a:r>
            <a:r>
              <a:rPr lang="ru-RU" dirty="0">
                <a:solidFill>
                  <a:schemeClr val="tx2"/>
                </a:solidFill>
                <a:latin typeface="Tahoma" pitchFamily="34" charset="0"/>
                <a:ea typeface="Tahoma" pitchFamily="34" charset="0"/>
                <a:cs typeface="Tahoma" pitchFamily="34" charset="0"/>
              </a:rPr>
              <a:t> / </a:t>
            </a:r>
            <a:r>
              <a:rPr lang="ru-RU" dirty="0" err="1">
                <a:solidFill>
                  <a:schemeClr val="tx2"/>
                </a:solidFill>
                <a:latin typeface="Tahoma" pitchFamily="34" charset="0"/>
                <a:ea typeface="Tahoma" pitchFamily="34" charset="0"/>
                <a:cs typeface="Tahoma" pitchFamily="34" charset="0"/>
              </a:rPr>
              <a:t>ережелері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заң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техникасының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ережелеріне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сәйкес</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келуі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және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оларды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бұзуы</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мүмкін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нормалардың</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ақаулары</a:t>
            </a:r>
            <a:r>
              <a:rPr lang="ru-RU" dirty="0">
                <a:solidFill>
                  <a:schemeClr val="tx2"/>
                </a:solidFill>
                <a:latin typeface="Tahoma" pitchFamily="34" charset="0"/>
                <a:ea typeface="Tahoma" pitchFamily="34" charset="0"/>
                <a:cs typeface="Tahoma" pitchFamily="34" charset="0"/>
              </a:rPr>
              <a:t>)</a:t>
            </a:r>
          </a:p>
          <a:p>
            <a:pPr marL="0" indent="0">
              <a:spcBef>
                <a:spcPts val="1800"/>
              </a:spcBef>
              <a:buNone/>
            </a:pPr>
            <a:r>
              <a:rPr lang="ru-RU" dirty="0" err="1">
                <a:solidFill>
                  <a:schemeClr val="tx2"/>
                </a:solidFill>
                <a:latin typeface="Tahoma" pitchFamily="34" charset="0"/>
                <a:ea typeface="Tahoma" pitchFamily="34" charset="0"/>
                <a:cs typeface="Tahoma" pitchFamily="34" charset="0"/>
              </a:rPr>
              <a:t>Құқықтық</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актілер</a:t>
            </a:r>
            <a:r>
              <a:rPr lang="ru-RU" dirty="0">
                <a:solidFill>
                  <a:schemeClr val="tx2"/>
                </a:solidFill>
                <a:latin typeface="Tahoma" pitchFamily="34" charset="0"/>
                <a:ea typeface="Tahoma" pitchFamily="34" charset="0"/>
                <a:cs typeface="Tahoma" pitchFamily="34" charset="0"/>
              </a:rPr>
              <a:t> мен </a:t>
            </a:r>
            <a:r>
              <a:rPr lang="ru-RU" dirty="0" err="1">
                <a:solidFill>
                  <a:schemeClr val="tx2"/>
                </a:solidFill>
                <a:latin typeface="Tahoma" pitchFamily="34" charset="0"/>
                <a:ea typeface="Tahoma" pitchFamily="34" charset="0"/>
                <a:cs typeface="Tahoma" pitchFamily="34" charset="0"/>
              </a:rPr>
              <a:t>ішкі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құжаттар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басқа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құқықтық</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актілермен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және</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ішкі</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құжаттармен</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өзара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байланыста</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зерделенеді</a:t>
            </a:r>
            <a:endParaRPr lang="ru-RU" dirty="0">
              <a:solidFill>
                <a:schemeClr val="tx2"/>
              </a:solidFill>
              <a:latin typeface="Tahoma" pitchFamily="34" charset="0"/>
              <a:ea typeface="Tahoma" pitchFamily="34" charset="0"/>
              <a:cs typeface="Tahoma" pitchFamily="34" charset="0"/>
            </a:endParaRPr>
          </a:p>
        </p:txBody>
      </p:sp>
      <p:sp>
        <p:nvSpPr>
          <p:cNvPr id="4" name="Прямоугольник 3"/>
          <p:cNvSpPr/>
          <p:nvPr/>
        </p:nvSpPr>
        <p:spPr>
          <a:xfrm>
            <a:off x="123825" y="1600200"/>
            <a:ext cx="11915775" cy="48387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5259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005" y="239706"/>
            <a:ext cx="11416683" cy="1325563"/>
          </a:xfrm>
        </p:spPr>
        <p:txBody>
          <a:bodyPr>
            <a:normAutofit/>
          </a:bodyPr>
          <a:lstStyle/>
          <a:p>
            <a:r>
              <a:rPr lang="ru-RU" sz="2800" b="1" dirty="0">
                <a:solidFill>
                  <a:schemeClr val="tx2"/>
                </a:solidFill>
                <a:latin typeface="Tahoma" pitchFamily="34" charset="0"/>
                <a:ea typeface="Tahoma" pitchFamily="34" charset="0"/>
                <a:cs typeface="Tahoma" pitchFamily="34" charset="0"/>
              </a:rPr>
              <a:t>ҰЙЫМДАСТЫРУШЫЛЫҚ-БАСҚАРУШЫЛЫҚ ҚЫЗМЕТТІ ТАЛДАУ</a:t>
            </a:r>
          </a:p>
        </p:txBody>
      </p:sp>
      <p:sp>
        <p:nvSpPr>
          <p:cNvPr id="5" name="Прямоугольник 4"/>
          <p:cNvSpPr/>
          <p:nvPr/>
        </p:nvSpPr>
        <p:spPr>
          <a:xfrm>
            <a:off x="398316" y="1298555"/>
            <a:ext cx="11239500" cy="646331"/>
          </a:xfrm>
          <a:prstGeom prst="rect">
            <a:avLst/>
          </a:prstGeom>
        </p:spPr>
        <p:txBody>
          <a:bodyPr wrap="square">
            <a:spAutoFit/>
          </a:bodyPr>
          <a:lstStyle/>
          <a:p>
            <a:r>
              <a:rPr lang="ru-RU" b="1" i="1" dirty="0" err="1">
                <a:solidFill>
                  <a:schemeClr val="tx2"/>
                </a:solidFill>
                <a:latin typeface="Arial" pitchFamily="34" charset="0"/>
                <a:ea typeface="Tahoma" pitchFamily="34" charset="0"/>
                <a:cs typeface="Arial" pitchFamily="34" charset="0"/>
              </a:rPr>
              <a:t>қолданыстағы</a:t>
            </a:r>
            <a:r>
              <a:rPr lang="ru-RU" b="1" i="1" dirty="0">
                <a:solidFill>
                  <a:schemeClr val="tx2"/>
                </a:solidFill>
                <a:latin typeface="Arial" pitchFamily="34" charset="0"/>
                <a:ea typeface="Tahoma" pitchFamily="34" charset="0"/>
                <a:cs typeface="Arial" pitchFamily="34" charset="0"/>
              </a:rPr>
              <a:t> бизнес-</a:t>
            </a:r>
            <a:r>
              <a:rPr lang="ru-RU" b="1" i="1" dirty="0" err="1">
                <a:solidFill>
                  <a:schemeClr val="tx2"/>
                </a:solidFill>
                <a:latin typeface="Arial" pitchFamily="34" charset="0"/>
                <a:ea typeface="Tahoma" pitchFamily="34" charset="0"/>
                <a:cs typeface="Arial" pitchFamily="34" charset="0"/>
              </a:rPr>
              <a:t>процестерді</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оларда</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сыбайлас</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жемқорлық</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құқық</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бұзушылықтар</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жасау</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үшін</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себептер</a:t>
            </a:r>
            <a:r>
              <a:rPr lang="ru-RU" b="1" i="1" dirty="0">
                <a:solidFill>
                  <a:schemeClr val="tx2"/>
                </a:solidFill>
                <a:latin typeface="Arial" pitchFamily="34" charset="0"/>
                <a:ea typeface="Tahoma" pitchFamily="34" charset="0"/>
                <a:cs typeface="Arial" pitchFamily="34" charset="0"/>
              </a:rPr>
              <a:t> мен </a:t>
            </a:r>
            <a:r>
              <a:rPr lang="ru-RU" b="1" i="1" dirty="0" err="1">
                <a:solidFill>
                  <a:schemeClr val="tx2"/>
                </a:solidFill>
                <a:latin typeface="Arial" pitchFamily="34" charset="0"/>
                <a:ea typeface="Tahoma" pitchFamily="34" charset="0"/>
                <a:cs typeface="Arial" pitchFamily="34" charset="0"/>
              </a:rPr>
              <a:t>жағдайлардың</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болуына</a:t>
            </a:r>
            <a:r>
              <a:rPr lang="ru-RU" b="1" i="1" dirty="0">
                <a:solidFill>
                  <a:schemeClr val="tx2"/>
                </a:solidFill>
                <a:latin typeface="Arial" pitchFamily="34" charset="0"/>
                <a:ea typeface="Tahoma" pitchFamily="34" charset="0"/>
                <a:cs typeface="Arial" pitchFamily="34" charset="0"/>
              </a:rPr>
              <a:t> </a:t>
            </a:r>
            <a:r>
              <a:rPr lang="ru-RU" b="1" i="1" dirty="0" err="1">
                <a:solidFill>
                  <a:schemeClr val="tx2"/>
                </a:solidFill>
                <a:latin typeface="Arial" pitchFamily="34" charset="0"/>
                <a:ea typeface="Tahoma" pitchFamily="34" charset="0"/>
                <a:cs typeface="Arial" pitchFamily="34" charset="0"/>
              </a:rPr>
              <a:t>бағалау</a:t>
            </a:r>
            <a:endParaRPr lang="ru-RU" b="1" i="1" dirty="0">
              <a:solidFill>
                <a:schemeClr val="tx2"/>
              </a:solidFill>
              <a:latin typeface="Arial" pitchFamily="34" charset="0"/>
              <a:ea typeface="Tahoma" pitchFamily="34" charset="0"/>
              <a:cs typeface="Arial" pitchFamily="34" charset="0"/>
            </a:endParaRPr>
          </a:p>
        </p:txBody>
      </p:sp>
      <p:pic>
        <p:nvPicPr>
          <p:cNvPr id="6" name="Рисунок 5"/>
          <p:cNvPicPr>
            <a:picLocks noChangeAspect="1"/>
          </p:cNvPicPr>
          <p:nvPr/>
        </p:nvPicPr>
        <p:blipFill rotWithShape="1">
          <a:blip r:embed="rId2">
            <a:extLst>
              <a:ext uri="{BEBA8EAE-BF5A-486C-A8C5-ECC9F3942E4B}">
                <a14:imgProps xmlns:a14="http://schemas.microsoft.com/office/drawing/2010/main">
                  <a14:imgLayer r:embed="rId3">
                    <a14:imgEffect>
                      <a14:backgroundRemoval t="20556" b="90000" l="10000" r="89563"/>
                    </a14:imgEffect>
                  </a14:imgLayer>
                </a14:imgProps>
              </a:ext>
              <a:ext uri="{28A0092B-C50C-407E-A947-70E740481C1C}">
                <a14:useLocalDpi xmlns:a14="http://schemas.microsoft.com/office/drawing/2010/main" val="0"/>
              </a:ext>
            </a:extLst>
          </a:blip>
          <a:srcRect l="67368" t="39350" r="11984" b="30832"/>
          <a:stretch/>
        </p:blipFill>
        <p:spPr>
          <a:xfrm rot="19481686">
            <a:off x="9188966" y="3851665"/>
            <a:ext cx="2179176" cy="1770219"/>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rotWithShape="1">
          <a:blip r:embed="rId2">
            <a:extLst>
              <a:ext uri="{BEBA8EAE-BF5A-486C-A8C5-ECC9F3942E4B}">
                <a14:imgProps xmlns:a14="http://schemas.microsoft.com/office/drawing/2010/main">
                  <a14:imgLayer r:embed="rId3">
                    <a14:imgEffect>
                      <a14:backgroundRemoval t="20556" b="90000" l="10000" r="89563"/>
                    </a14:imgEffect>
                  </a14:imgLayer>
                </a14:imgProps>
              </a:ext>
              <a:ext uri="{28A0092B-C50C-407E-A947-70E740481C1C}">
                <a14:useLocalDpi xmlns:a14="http://schemas.microsoft.com/office/drawing/2010/main" val="0"/>
              </a:ext>
            </a:extLst>
          </a:blip>
          <a:srcRect l="8907" t="22672" r="11984" b="30832"/>
          <a:stretch/>
        </p:blipFill>
        <p:spPr>
          <a:xfrm>
            <a:off x="1100708" y="2712940"/>
            <a:ext cx="8349242" cy="2760292"/>
          </a:xfrm>
          <a:prstGeom prst="rect">
            <a:avLst/>
          </a:prstGeom>
          <a:ln>
            <a:noFill/>
          </a:ln>
          <a:effectLst>
            <a:outerShdw blurRad="190500" algn="tl" rotWithShape="0">
              <a:srgbClr val="000000">
                <a:alpha val="70000"/>
              </a:srgbClr>
            </a:outerShdw>
          </a:effectLst>
        </p:spPr>
      </p:pic>
      <p:sp>
        <p:nvSpPr>
          <p:cNvPr id="8" name="Овал 7"/>
          <p:cNvSpPr/>
          <p:nvPr/>
        </p:nvSpPr>
        <p:spPr>
          <a:xfrm>
            <a:off x="9986660" y="4025117"/>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00708" y="5543788"/>
            <a:ext cx="1587294" cy="584775"/>
          </a:xfrm>
          <a:prstGeom prst="rect">
            <a:avLst/>
          </a:prstGeom>
        </p:spPr>
        <p:txBody>
          <a:bodyPr wrap="none">
            <a:spAutoFit/>
          </a:bodyPr>
          <a:lstStyle/>
          <a:p>
            <a:r>
              <a:rPr lang="ru-RU" sz="1600" b="1" dirty="0" err="1">
                <a:solidFill>
                  <a:schemeClr val="tx2"/>
                </a:solidFill>
                <a:latin typeface="Tahoma" pitchFamily="34" charset="0"/>
                <a:ea typeface="Tahoma" pitchFamily="34" charset="0"/>
                <a:cs typeface="Tahoma" pitchFamily="34" charset="0"/>
              </a:rPr>
              <a:t>Персоналды</a:t>
            </a:r>
            <a:r>
              <a:rPr lang="ru-RU" sz="1600" b="1" dirty="0">
                <a:solidFill>
                  <a:schemeClr val="tx2"/>
                </a:solidFill>
                <a:latin typeface="Tahoma" pitchFamily="34" charset="0"/>
                <a:ea typeface="Tahoma" pitchFamily="34" charset="0"/>
                <a:cs typeface="Tahoma" pitchFamily="34" charset="0"/>
              </a:rPr>
              <a:t> </a:t>
            </a:r>
          </a:p>
          <a:p>
            <a:r>
              <a:rPr lang="ru-RU" sz="1600" b="1" dirty="0" err="1">
                <a:solidFill>
                  <a:schemeClr val="tx2"/>
                </a:solidFill>
                <a:latin typeface="Tahoma" pitchFamily="34" charset="0"/>
                <a:ea typeface="Tahoma" pitchFamily="34" charset="0"/>
                <a:cs typeface="Tahoma" pitchFamily="34" charset="0"/>
              </a:rPr>
              <a:t>басқару</a:t>
            </a:r>
            <a:endParaRPr lang="ru-RU" sz="1600" b="1" dirty="0">
              <a:solidFill>
                <a:schemeClr val="tx2"/>
              </a:solidFill>
              <a:latin typeface="Tahoma" pitchFamily="34" charset="0"/>
              <a:ea typeface="Tahoma" pitchFamily="34" charset="0"/>
              <a:cs typeface="Tahoma" pitchFamily="34" charset="0"/>
            </a:endParaRPr>
          </a:p>
        </p:txBody>
      </p:sp>
      <p:sp>
        <p:nvSpPr>
          <p:cNvPr id="10" name="Прямоугольник 9"/>
          <p:cNvSpPr/>
          <p:nvPr/>
        </p:nvSpPr>
        <p:spPr>
          <a:xfrm>
            <a:off x="2940397" y="1921372"/>
            <a:ext cx="1550424" cy="830997"/>
          </a:xfrm>
          <a:prstGeom prst="rect">
            <a:avLst/>
          </a:prstGeom>
        </p:spPr>
        <p:txBody>
          <a:bodyPr wrap="none">
            <a:spAutoFit/>
          </a:bodyPr>
          <a:lstStyle/>
          <a:p>
            <a:r>
              <a:rPr lang="ru-RU" sz="1600" b="1" dirty="0" err="1">
                <a:solidFill>
                  <a:schemeClr val="tx2"/>
                </a:solidFill>
                <a:latin typeface="Tahoma" pitchFamily="34" charset="0"/>
                <a:ea typeface="Tahoma" pitchFamily="34" charset="0"/>
                <a:cs typeface="Tahoma" pitchFamily="34" charset="0"/>
              </a:rPr>
              <a:t>Мүдделер</a:t>
            </a:r>
            <a:r>
              <a:rPr lang="ru-RU" sz="1600" b="1" dirty="0">
                <a:solidFill>
                  <a:schemeClr val="tx2"/>
                </a:solidFill>
                <a:latin typeface="Tahoma" pitchFamily="34" charset="0"/>
                <a:ea typeface="Tahoma" pitchFamily="34" charset="0"/>
                <a:cs typeface="Tahoma" pitchFamily="34" charset="0"/>
              </a:rPr>
              <a:t> </a:t>
            </a:r>
          </a:p>
          <a:p>
            <a:r>
              <a:rPr lang="ru-RU" sz="1600" b="1" dirty="0" err="1">
                <a:solidFill>
                  <a:schemeClr val="tx2"/>
                </a:solidFill>
                <a:latin typeface="Tahoma" pitchFamily="34" charset="0"/>
                <a:ea typeface="Tahoma" pitchFamily="34" charset="0"/>
                <a:cs typeface="Tahoma" pitchFamily="34" charset="0"/>
              </a:rPr>
              <a:t>Қақтығысын</a:t>
            </a:r>
            <a:endParaRPr lang="ru-RU" sz="1600" b="1" dirty="0">
              <a:solidFill>
                <a:schemeClr val="tx2"/>
              </a:solidFill>
              <a:latin typeface="Tahoma" pitchFamily="34" charset="0"/>
              <a:ea typeface="Tahoma" pitchFamily="34" charset="0"/>
              <a:cs typeface="Tahoma" pitchFamily="34" charset="0"/>
            </a:endParaRPr>
          </a:p>
          <a:p>
            <a:r>
              <a:rPr lang="ru-RU" sz="1600" b="1" dirty="0">
                <a:solidFill>
                  <a:schemeClr val="tx2"/>
                </a:solidFill>
                <a:latin typeface="Tahoma" pitchFamily="34" charset="0"/>
                <a:ea typeface="Tahoma" pitchFamily="34" charset="0"/>
                <a:cs typeface="Tahoma" pitchFamily="34" charset="0"/>
              </a:rPr>
              <a:t> </a:t>
            </a:r>
            <a:r>
              <a:rPr lang="ru-RU" sz="1600" b="1" dirty="0" err="1">
                <a:solidFill>
                  <a:schemeClr val="tx2"/>
                </a:solidFill>
                <a:latin typeface="Tahoma" pitchFamily="34" charset="0"/>
                <a:ea typeface="Tahoma" pitchFamily="34" charset="0"/>
                <a:cs typeface="Tahoma" pitchFamily="34" charset="0"/>
              </a:rPr>
              <a:t>реттеу</a:t>
            </a:r>
            <a:endParaRPr lang="ru-RU" sz="1600" b="1" dirty="0">
              <a:solidFill>
                <a:schemeClr val="tx2"/>
              </a:solidFill>
              <a:latin typeface="Tahoma" pitchFamily="34" charset="0"/>
              <a:ea typeface="Tahoma" pitchFamily="34" charset="0"/>
              <a:cs typeface="Tahoma" pitchFamily="34" charset="0"/>
            </a:endParaRPr>
          </a:p>
        </p:txBody>
      </p:sp>
      <p:sp>
        <p:nvSpPr>
          <p:cNvPr id="11" name="Прямоугольник 10"/>
          <p:cNvSpPr/>
          <p:nvPr/>
        </p:nvSpPr>
        <p:spPr>
          <a:xfrm>
            <a:off x="4534168" y="5473232"/>
            <a:ext cx="1608133" cy="830997"/>
          </a:xfrm>
          <a:prstGeom prst="rect">
            <a:avLst/>
          </a:prstGeom>
        </p:spPr>
        <p:txBody>
          <a:bodyPr wrap="none">
            <a:spAutoFit/>
          </a:bodyPr>
          <a:lstStyle/>
          <a:p>
            <a:r>
              <a:rPr lang="ru-RU" sz="1600" b="1" dirty="0" err="1">
                <a:solidFill>
                  <a:schemeClr val="tx2"/>
                </a:solidFill>
                <a:latin typeface="Tahoma" pitchFamily="34" charset="0"/>
                <a:ea typeface="Tahoma" pitchFamily="34" charset="0"/>
                <a:cs typeface="Tahoma" pitchFamily="34" charset="0"/>
              </a:rPr>
              <a:t>Мемлекеттік</a:t>
            </a:r>
            <a:r>
              <a:rPr lang="ru-RU" sz="1600" b="1" dirty="0">
                <a:solidFill>
                  <a:schemeClr val="tx2"/>
                </a:solidFill>
                <a:latin typeface="Tahoma" pitchFamily="34" charset="0"/>
                <a:ea typeface="Tahoma" pitchFamily="34" charset="0"/>
                <a:cs typeface="Tahoma" pitchFamily="34" charset="0"/>
              </a:rPr>
              <a:t> </a:t>
            </a:r>
          </a:p>
          <a:p>
            <a:r>
              <a:rPr lang="ru-RU" sz="1600" b="1" dirty="0" err="1">
                <a:solidFill>
                  <a:schemeClr val="tx2"/>
                </a:solidFill>
                <a:latin typeface="Tahoma" pitchFamily="34" charset="0"/>
                <a:ea typeface="Tahoma" pitchFamily="34" charset="0"/>
                <a:cs typeface="Tahoma" pitchFamily="34" charset="0"/>
              </a:rPr>
              <a:t>Қызметтерді</a:t>
            </a:r>
            <a:endParaRPr lang="ru-RU" sz="1600" b="1" dirty="0">
              <a:solidFill>
                <a:schemeClr val="tx2"/>
              </a:solidFill>
              <a:latin typeface="Tahoma" pitchFamily="34" charset="0"/>
              <a:ea typeface="Tahoma" pitchFamily="34" charset="0"/>
              <a:cs typeface="Tahoma" pitchFamily="34" charset="0"/>
            </a:endParaRPr>
          </a:p>
          <a:p>
            <a:r>
              <a:rPr lang="ru-RU" sz="1600" b="1" dirty="0" err="1">
                <a:solidFill>
                  <a:schemeClr val="tx2"/>
                </a:solidFill>
                <a:latin typeface="Tahoma" pitchFamily="34" charset="0"/>
                <a:ea typeface="Tahoma" pitchFamily="34" charset="0"/>
                <a:cs typeface="Tahoma" pitchFamily="34" charset="0"/>
              </a:rPr>
              <a:t>көрсету</a:t>
            </a:r>
            <a:endParaRPr lang="ru-RU" sz="1600" b="1" dirty="0">
              <a:solidFill>
                <a:schemeClr val="tx2"/>
              </a:solidFill>
              <a:latin typeface="Tahoma" pitchFamily="34" charset="0"/>
              <a:ea typeface="Tahoma" pitchFamily="34" charset="0"/>
              <a:cs typeface="Tahoma" pitchFamily="34" charset="0"/>
            </a:endParaRPr>
          </a:p>
        </p:txBody>
      </p:sp>
      <p:sp>
        <p:nvSpPr>
          <p:cNvPr id="12" name="Прямоугольник 11"/>
          <p:cNvSpPr/>
          <p:nvPr/>
        </p:nvSpPr>
        <p:spPr>
          <a:xfrm>
            <a:off x="6332487" y="1875654"/>
            <a:ext cx="1829347" cy="830997"/>
          </a:xfrm>
          <a:prstGeom prst="rect">
            <a:avLst/>
          </a:prstGeom>
        </p:spPr>
        <p:txBody>
          <a:bodyPr wrap="none">
            <a:spAutoFit/>
          </a:bodyPr>
          <a:lstStyle/>
          <a:p>
            <a:r>
              <a:rPr lang="ru-RU" sz="1600" b="1" dirty="0" err="1">
                <a:solidFill>
                  <a:schemeClr val="tx2"/>
                </a:solidFill>
                <a:latin typeface="Tahoma" pitchFamily="34" charset="0"/>
                <a:ea typeface="Tahoma" pitchFamily="34" charset="0"/>
                <a:cs typeface="Tahoma" pitchFamily="34" charset="0"/>
              </a:rPr>
              <a:t>Рұқсат</a:t>
            </a:r>
            <a:r>
              <a:rPr lang="ru-RU" sz="1600" b="1" dirty="0">
                <a:solidFill>
                  <a:schemeClr val="tx2"/>
                </a:solidFill>
                <a:latin typeface="Tahoma" pitchFamily="34" charset="0"/>
                <a:ea typeface="Tahoma" pitchFamily="34" charset="0"/>
                <a:cs typeface="Tahoma" pitchFamily="34" charset="0"/>
              </a:rPr>
              <a:t> беру </a:t>
            </a:r>
          </a:p>
          <a:p>
            <a:r>
              <a:rPr lang="ru-RU" sz="1600" b="1" dirty="0" err="1">
                <a:solidFill>
                  <a:schemeClr val="tx2"/>
                </a:solidFill>
                <a:latin typeface="Tahoma" pitchFamily="34" charset="0"/>
                <a:ea typeface="Tahoma" pitchFamily="34" charset="0"/>
                <a:cs typeface="Tahoma" pitchFamily="34" charset="0"/>
              </a:rPr>
              <a:t>Функцияларын</a:t>
            </a:r>
            <a:endParaRPr lang="ru-RU" sz="1600" b="1" dirty="0">
              <a:solidFill>
                <a:schemeClr val="tx2"/>
              </a:solidFill>
              <a:latin typeface="Tahoma" pitchFamily="34" charset="0"/>
              <a:ea typeface="Tahoma" pitchFamily="34" charset="0"/>
              <a:cs typeface="Tahoma" pitchFamily="34" charset="0"/>
            </a:endParaRPr>
          </a:p>
          <a:p>
            <a:r>
              <a:rPr lang="ru-RU" sz="1600" b="1" dirty="0">
                <a:solidFill>
                  <a:schemeClr val="tx2"/>
                </a:solidFill>
                <a:latin typeface="Tahoma" pitchFamily="34" charset="0"/>
                <a:ea typeface="Tahoma" pitchFamily="34" charset="0"/>
                <a:cs typeface="Tahoma" pitchFamily="34" charset="0"/>
              </a:rPr>
              <a:t> </a:t>
            </a:r>
            <a:r>
              <a:rPr lang="ru-RU" sz="1600" b="1" dirty="0" err="1">
                <a:solidFill>
                  <a:schemeClr val="tx2"/>
                </a:solidFill>
                <a:latin typeface="Tahoma" pitchFamily="34" charset="0"/>
                <a:ea typeface="Tahoma" pitchFamily="34" charset="0"/>
                <a:cs typeface="Tahoma" pitchFamily="34" charset="0"/>
              </a:rPr>
              <a:t>іске</a:t>
            </a:r>
            <a:r>
              <a:rPr lang="ru-RU" sz="1600" b="1" dirty="0">
                <a:solidFill>
                  <a:schemeClr val="tx2"/>
                </a:solidFill>
                <a:latin typeface="Tahoma" pitchFamily="34" charset="0"/>
                <a:ea typeface="Tahoma" pitchFamily="34" charset="0"/>
                <a:cs typeface="Tahoma" pitchFamily="34" charset="0"/>
              </a:rPr>
              <a:t> </a:t>
            </a:r>
            <a:r>
              <a:rPr lang="ru-RU" sz="1600" b="1" dirty="0" err="1">
                <a:solidFill>
                  <a:schemeClr val="tx2"/>
                </a:solidFill>
                <a:latin typeface="Tahoma" pitchFamily="34" charset="0"/>
                <a:ea typeface="Tahoma" pitchFamily="34" charset="0"/>
                <a:cs typeface="Tahoma" pitchFamily="34" charset="0"/>
              </a:rPr>
              <a:t>асыру</a:t>
            </a:r>
            <a:endParaRPr lang="ru-RU" sz="1600" b="1" dirty="0">
              <a:solidFill>
                <a:schemeClr val="tx2"/>
              </a:solidFill>
              <a:latin typeface="Tahoma" pitchFamily="34" charset="0"/>
              <a:ea typeface="Tahoma" pitchFamily="34" charset="0"/>
              <a:cs typeface="Tahoma" pitchFamily="34" charset="0"/>
            </a:endParaRPr>
          </a:p>
        </p:txBody>
      </p:sp>
      <p:sp>
        <p:nvSpPr>
          <p:cNvPr id="13" name="Прямоугольник 12"/>
          <p:cNvSpPr/>
          <p:nvPr/>
        </p:nvSpPr>
        <p:spPr>
          <a:xfrm>
            <a:off x="7869068" y="5473469"/>
            <a:ext cx="1890261" cy="830997"/>
          </a:xfrm>
          <a:prstGeom prst="rect">
            <a:avLst/>
          </a:prstGeom>
        </p:spPr>
        <p:txBody>
          <a:bodyPr wrap="none">
            <a:spAutoFit/>
          </a:bodyPr>
          <a:lstStyle/>
          <a:p>
            <a:r>
              <a:rPr lang="ru-RU" sz="1600" b="1" dirty="0" err="1">
                <a:solidFill>
                  <a:schemeClr val="tx2"/>
                </a:solidFill>
                <a:latin typeface="Tahoma" pitchFamily="34" charset="0"/>
                <a:ea typeface="Tahoma" pitchFamily="34" charset="0"/>
                <a:cs typeface="Tahoma" pitchFamily="34" charset="0"/>
              </a:rPr>
              <a:t>Бақылау</a:t>
            </a:r>
            <a:r>
              <a:rPr lang="ru-RU" sz="1600" b="1" dirty="0">
                <a:solidFill>
                  <a:schemeClr val="tx2"/>
                </a:solidFill>
                <a:latin typeface="Tahoma" pitchFamily="34" charset="0"/>
                <a:ea typeface="Tahoma" pitchFamily="34" charset="0"/>
                <a:cs typeface="Tahoma" pitchFamily="34" charset="0"/>
              </a:rPr>
              <a:t> </a:t>
            </a:r>
          </a:p>
          <a:p>
            <a:r>
              <a:rPr lang="ru-RU" sz="1600" b="1" dirty="0" err="1">
                <a:solidFill>
                  <a:schemeClr val="tx2"/>
                </a:solidFill>
                <a:latin typeface="Tahoma" pitchFamily="34" charset="0"/>
                <a:ea typeface="Tahoma" pitchFamily="34" charset="0"/>
                <a:cs typeface="Tahoma" pitchFamily="34" charset="0"/>
              </a:rPr>
              <a:t>функцияларын</a:t>
            </a:r>
            <a:r>
              <a:rPr lang="ru-RU" sz="1600" b="1" dirty="0">
                <a:solidFill>
                  <a:schemeClr val="tx2"/>
                </a:solidFill>
                <a:latin typeface="Tahoma" pitchFamily="34" charset="0"/>
                <a:ea typeface="Tahoma" pitchFamily="34" charset="0"/>
                <a:cs typeface="Tahoma" pitchFamily="34" charset="0"/>
              </a:rPr>
              <a:t> </a:t>
            </a:r>
          </a:p>
          <a:p>
            <a:r>
              <a:rPr lang="ru-RU" sz="1600" b="1" dirty="0" err="1">
                <a:solidFill>
                  <a:schemeClr val="tx2"/>
                </a:solidFill>
                <a:latin typeface="Tahoma" pitchFamily="34" charset="0"/>
                <a:ea typeface="Tahoma" pitchFamily="34" charset="0"/>
                <a:cs typeface="Tahoma" pitchFamily="34" charset="0"/>
              </a:rPr>
              <a:t>іске</a:t>
            </a:r>
            <a:r>
              <a:rPr lang="ru-RU" sz="1600" b="1" dirty="0">
                <a:solidFill>
                  <a:schemeClr val="tx2"/>
                </a:solidFill>
                <a:latin typeface="Tahoma" pitchFamily="34" charset="0"/>
                <a:ea typeface="Tahoma" pitchFamily="34" charset="0"/>
                <a:cs typeface="Tahoma" pitchFamily="34" charset="0"/>
              </a:rPr>
              <a:t> </a:t>
            </a:r>
            <a:r>
              <a:rPr lang="ru-RU" sz="1600" b="1" dirty="0" err="1">
                <a:solidFill>
                  <a:schemeClr val="tx2"/>
                </a:solidFill>
                <a:latin typeface="Tahoma" pitchFamily="34" charset="0"/>
                <a:ea typeface="Tahoma" pitchFamily="34" charset="0"/>
                <a:cs typeface="Tahoma" pitchFamily="34" charset="0"/>
              </a:rPr>
              <a:t>асыру</a:t>
            </a:r>
            <a:endParaRPr lang="ru-RU" sz="1600" b="1" dirty="0">
              <a:solidFill>
                <a:schemeClr val="tx2"/>
              </a:solidFill>
              <a:latin typeface="Tahoma" pitchFamily="34" charset="0"/>
              <a:ea typeface="Tahoma" pitchFamily="34" charset="0"/>
              <a:cs typeface="Tahoma" pitchFamily="34" charset="0"/>
            </a:endParaRPr>
          </a:p>
        </p:txBody>
      </p:sp>
      <p:sp>
        <p:nvSpPr>
          <p:cNvPr id="14" name="Прямоугольник 13"/>
          <p:cNvSpPr/>
          <p:nvPr/>
        </p:nvSpPr>
        <p:spPr>
          <a:xfrm>
            <a:off x="9937838" y="3224683"/>
            <a:ext cx="1335622" cy="584775"/>
          </a:xfrm>
          <a:prstGeom prst="rect">
            <a:avLst/>
          </a:prstGeom>
        </p:spPr>
        <p:txBody>
          <a:bodyPr wrap="none">
            <a:spAutoFit/>
          </a:bodyPr>
          <a:lstStyle/>
          <a:p>
            <a:r>
              <a:rPr lang="ru-RU" sz="1600" b="1" dirty="0" err="1">
                <a:solidFill>
                  <a:schemeClr val="tx2"/>
                </a:solidFill>
                <a:latin typeface="Tahoma" pitchFamily="34" charset="0"/>
                <a:ea typeface="Tahoma" pitchFamily="34" charset="0"/>
                <a:cs typeface="Tahoma" pitchFamily="34" charset="0"/>
              </a:rPr>
              <a:t>Өзге</a:t>
            </a:r>
            <a:r>
              <a:rPr lang="ru-RU" sz="1600" b="1" dirty="0">
                <a:solidFill>
                  <a:schemeClr val="tx2"/>
                </a:solidFill>
                <a:latin typeface="Tahoma" pitchFamily="34" charset="0"/>
                <a:ea typeface="Tahoma" pitchFamily="34" charset="0"/>
                <a:cs typeface="Tahoma" pitchFamily="34" charset="0"/>
              </a:rPr>
              <a:t> де </a:t>
            </a:r>
          </a:p>
          <a:p>
            <a:r>
              <a:rPr lang="ru-RU" sz="1600" b="1" dirty="0" err="1">
                <a:solidFill>
                  <a:schemeClr val="tx2"/>
                </a:solidFill>
                <a:latin typeface="Tahoma" pitchFamily="34" charset="0"/>
                <a:ea typeface="Tahoma" pitchFamily="34" charset="0"/>
                <a:cs typeface="Tahoma" pitchFamily="34" charset="0"/>
              </a:rPr>
              <a:t>мәселелер</a:t>
            </a:r>
            <a:endParaRPr lang="ru-RU" sz="1600" b="1" dirty="0">
              <a:solidFill>
                <a:schemeClr val="tx2"/>
              </a:solidFill>
              <a:latin typeface="Tahoma" pitchFamily="34" charset="0"/>
              <a:ea typeface="Tahoma" pitchFamily="34" charset="0"/>
              <a:cs typeface="Tahoma" pitchFamily="34" charset="0"/>
            </a:endParaRPr>
          </a:p>
        </p:txBody>
      </p:sp>
      <p:sp>
        <p:nvSpPr>
          <p:cNvPr id="15" name="Овал 14"/>
          <p:cNvSpPr/>
          <p:nvPr/>
        </p:nvSpPr>
        <p:spPr>
          <a:xfrm>
            <a:off x="1481574" y="4212320"/>
            <a:ext cx="874276" cy="9089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6586974" y="3035489"/>
            <a:ext cx="874276" cy="852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8216579" y="4160619"/>
            <a:ext cx="874276" cy="852882"/>
          </a:xfrm>
          <a:prstGeom prst="ellipse">
            <a:avLst/>
          </a:prstGeom>
          <a:solidFill>
            <a:srgbClr val="C64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157974" y="3055719"/>
            <a:ext cx="874276" cy="940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1457186" y="4192561"/>
            <a:ext cx="898664" cy="940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6527800" y="3035489"/>
            <a:ext cx="957838" cy="940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8166100" y="4148910"/>
            <a:ext cx="949143" cy="940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8103613" y="4038997"/>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6456615" y="2936025"/>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4767980" y="4067447"/>
            <a:ext cx="1100208" cy="11435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3045008" y="2996960"/>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1368608" y="4114893"/>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https://kcm-kazyna.kz/upload/iblock/80c/80ca126ae32dadb5d508cf421868c2cf.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909597" y="4388450"/>
            <a:ext cx="816974" cy="577669"/>
          </a:xfrm>
          <a:prstGeom prst="rect">
            <a:avLst/>
          </a:prstGeom>
          <a:noFill/>
          <a:extLst>
            <a:ext uri="{909E8E84-426E-40DD-AFC4-6F175D3DCCD1}">
              <a14:hiddenFill xmlns:a14="http://schemas.microsoft.com/office/drawing/2010/main">
                <a:solidFill>
                  <a:srgbClr val="FFFFFF"/>
                </a:solidFill>
              </a14:hiddenFill>
            </a:ext>
          </a:extLst>
        </p:spPr>
      </p:pic>
      <p:pic>
        <p:nvPicPr>
          <p:cNvPr id="34" name="Рисунок 3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1132" t="3308" r="20891" b="6835"/>
          <a:stretch/>
        </p:blipFill>
        <p:spPr>
          <a:xfrm>
            <a:off x="10202982" y="4324349"/>
            <a:ext cx="783613" cy="589911"/>
          </a:xfrm>
          <a:prstGeom prst="rect">
            <a:avLst/>
          </a:prstGeom>
        </p:spPr>
      </p:pic>
      <p:pic>
        <p:nvPicPr>
          <p:cNvPr id="35" name="Рисунок 34"/>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6556840" y="3049190"/>
            <a:ext cx="849819" cy="849819"/>
          </a:xfrm>
          <a:prstGeom prst="rect">
            <a:avLst/>
          </a:prstGeom>
        </p:spPr>
      </p:pic>
      <p:pic>
        <p:nvPicPr>
          <p:cNvPr id="36" name="Picture 12" descr="https://www.clipartmax.com/png/full/275-2753140_know-your-customers-customer-mapping-icon-png.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2832" y="3114632"/>
            <a:ext cx="804560" cy="7843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w7.pngwing.com/pngs/599/87/png-transparent-computer-icons-businessperson-others-company-text-service.png"/>
          <p:cNvPicPr>
            <a:picLocks noChangeAspect="1" noChangeArrowheads="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9941" b="89941" l="29674" r="71848"/>
                    </a14:imgEffect>
                  </a14:imgLayer>
                </a14:imgProps>
              </a:ext>
              <a:ext uri="{28A0092B-C50C-407E-A947-70E740481C1C}">
                <a14:useLocalDpi xmlns:a14="http://schemas.microsoft.com/office/drawing/2010/main" val="0"/>
              </a:ext>
            </a:extLst>
          </a:blip>
          <a:srcRect/>
          <a:stretch>
            <a:fillRect/>
          </a:stretch>
        </p:blipFill>
        <p:spPr bwMode="auto">
          <a:xfrm>
            <a:off x="983674" y="3818472"/>
            <a:ext cx="1870075" cy="171762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w7.pngwing.com/pngs/599/87/png-transparent-computer-icons-businessperson-others-company-text-service.png"/>
          <p:cNvPicPr>
            <a:picLocks noChangeAspect="1" noChangeArrowheads="1"/>
          </p:cNvPicPr>
          <p:nvPr/>
        </p:nvPicPr>
        <p:blipFill rotWithShape="1">
          <a:blip r:embed="rId12" cstate="print">
            <a:duotone>
              <a:prstClr val="black"/>
              <a:schemeClr val="accent6">
                <a:tint val="45000"/>
                <a:satMod val="400000"/>
              </a:schemeClr>
            </a:duotone>
            <a:extLst>
              <a:ext uri="{BEBA8EAE-BF5A-486C-A8C5-ECC9F3942E4B}">
                <a14:imgProps xmlns:a14="http://schemas.microsoft.com/office/drawing/2010/main">
                  <a14:imgLayer r:embed="rId13">
                    <a14:imgEffect>
                      <a14:backgroundRemoval t="19527" b="54083" l="35870" r="65000"/>
                    </a14:imgEffect>
                  </a14:imgLayer>
                </a14:imgProps>
              </a:ext>
              <a:ext uri="{28A0092B-C50C-407E-A947-70E740481C1C}">
                <a14:useLocalDpi xmlns:a14="http://schemas.microsoft.com/office/drawing/2010/main" val="0"/>
              </a:ext>
            </a:extLst>
          </a:blip>
          <a:srcRect l="37682" t="26271" r="32704" b="46512"/>
          <a:stretch/>
        </p:blipFill>
        <p:spPr bwMode="auto">
          <a:xfrm>
            <a:off x="1651000" y="4205261"/>
            <a:ext cx="615564" cy="51961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img2.pngio.com/png-immigration-png-image-immigration-png-2000_2089.png"/>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86191" y="4209280"/>
            <a:ext cx="735051" cy="76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73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thumbs.dreamstime.com/z/social-connection-concept-drawn-screen-as-symbol-teamwork-cooperation-back-view-businessman-looking-modern-940906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r="553" b="9040"/>
          <a:stretch/>
        </p:blipFill>
        <p:spPr bwMode="auto">
          <a:xfrm>
            <a:off x="15240" y="-11162"/>
            <a:ext cx="1231392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525" y="-11162"/>
            <a:ext cx="12313920" cy="6858000"/>
          </a:xfrm>
          <a:prstGeom prst="rect">
            <a:avLst/>
          </a:prstGeom>
          <a:solidFill>
            <a:schemeClr val="bg1">
              <a:lumMod val="9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Прямоугольник 6"/>
          <p:cNvSpPr/>
          <p:nvPr/>
        </p:nvSpPr>
        <p:spPr>
          <a:xfrm>
            <a:off x="838200" y="863984"/>
            <a:ext cx="3390900" cy="1977523"/>
          </a:xfrm>
          <a:prstGeom prst="rect">
            <a:avLst/>
          </a:prstGeom>
          <a:solidFill>
            <a:schemeClr val="tx2">
              <a:lumMod val="7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
        <p:nvSpPr>
          <p:cNvPr id="5" name="Прямоугольник 4"/>
          <p:cNvSpPr/>
          <p:nvPr/>
        </p:nvSpPr>
        <p:spPr>
          <a:xfrm>
            <a:off x="1179195" y="1037138"/>
            <a:ext cx="3223260" cy="1631216"/>
          </a:xfrm>
          <a:prstGeom prst="rect">
            <a:avLst/>
          </a:prstGeom>
        </p:spPr>
        <p:txBody>
          <a:bodyPr wrap="square">
            <a:spAutoFit/>
          </a:bodyPr>
          <a:lstStyle/>
          <a:p>
            <a:r>
              <a:rPr lang="ru-RU" sz="2000" b="1" dirty="0">
                <a:solidFill>
                  <a:schemeClr val="bg1"/>
                </a:solidFill>
                <a:latin typeface="Tahoma" pitchFamily="34" charset="0"/>
                <a:ea typeface="Tahoma" pitchFamily="34" charset="0"/>
                <a:cs typeface="Tahoma" pitchFamily="34" charset="0"/>
              </a:rPr>
              <a:t>ҰЙЫМДАСТЫРУШЫЛЫҚ-БАСҚАРУШЫЛЫҚ ҚЫЗМЕТТЕН ТУЫНДАЙТЫН ӨЗГЕ ДЕ МӘСЕЛЕЛЕР</a:t>
            </a:r>
          </a:p>
        </p:txBody>
      </p:sp>
      <p:sp>
        <p:nvSpPr>
          <p:cNvPr id="14" name="Прямоугольник 13"/>
          <p:cNvSpPr/>
          <p:nvPr/>
        </p:nvSpPr>
        <p:spPr>
          <a:xfrm>
            <a:off x="-26670" y="3448318"/>
            <a:ext cx="12348210" cy="3200579"/>
          </a:xfrm>
          <a:prstGeom prst="rect">
            <a:avLst/>
          </a:prstGeom>
          <a:solidFill>
            <a:schemeClr val="tx2">
              <a:lumMod val="40000"/>
              <a:lumOff val="6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Прямоугольник 8"/>
          <p:cNvSpPr/>
          <p:nvPr/>
        </p:nvSpPr>
        <p:spPr>
          <a:xfrm>
            <a:off x="586740" y="3448318"/>
            <a:ext cx="11734800" cy="2631490"/>
          </a:xfrm>
          <a:prstGeom prst="rect">
            <a:avLst/>
          </a:prstGeom>
        </p:spPr>
        <p:txBody>
          <a:bodyPr wrap="square">
            <a:spAutoFit/>
          </a:bodyPr>
          <a:lstStyle/>
          <a:p>
            <a:pPr marL="342900" indent="-342900">
              <a:spcBef>
                <a:spcPts val="1800"/>
              </a:spcBef>
              <a:buFont typeface="Wingdings" pitchFamily="2" charset="2"/>
              <a:buChar char="§"/>
            </a:pPr>
            <a:r>
              <a:rPr lang="ru-RU" sz="2000" b="1" dirty="0" err="1">
                <a:solidFill>
                  <a:schemeClr val="tx2"/>
                </a:solidFill>
                <a:latin typeface="Arial" pitchFamily="34" charset="0"/>
                <a:ea typeface="Tahoma" pitchFamily="34" charset="0"/>
                <a:cs typeface="Arial" pitchFamily="34" charset="0"/>
              </a:rPr>
              <a:t>сыбайлас</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жемқорлыққа</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қарсы</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іс-қимыл</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бойынша</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жұмысты</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ұйымдастыру</a:t>
            </a:r>
            <a:endParaRPr lang="ru-RU" sz="2000" b="1" dirty="0">
              <a:solidFill>
                <a:schemeClr val="tx2"/>
              </a:solidFill>
              <a:latin typeface="Arial" pitchFamily="34" charset="0"/>
              <a:ea typeface="Tahoma" pitchFamily="34" charset="0"/>
              <a:cs typeface="Arial" pitchFamily="34" charset="0"/>
            </a:endParaRPr>
          </a:p>
          <a:p>
            <a:pPr marL="342900" indent="-342900">
              <a:spcBef>
                <a:spcPts val="1800"/>
              </a:spcBef>
              <a:buFont typeface="Wingdings" pitchFamily="2" charset="2"/>
              <a:buChar char="§"/>
            </a:pPr>
            <a:r>
              <a:rPr lang="ru-RU" sz="2000" b="1" dirty="0">
                <a:solidFill>
                  <a:schemeClr val="tx2"/>
                </a:solidFill>
                <a:latin typeface="Arial" pitchFamily="34" charset="0"/>
                <a:ea typeface="Tahoma" pitchFamily="34" charset="0"/>
                <a:cs typeface="Arial" pitchFamily="34" charset="0"/>
              </a:rPr>
              <a:t>бюджет </a:t>
            </a:r>
            <a:r>
              <a:rPr lang="ru-RU" sz="2000" b="1" dirty="0" err="1">
                <a:solidFill>
                  <a:schemeClr val="tx2"/>
                </a:solidFill>
                <a:latin typeface="Arial" pitchFamily="34" charset="0"/>
                <a:ea typeface="Tahoma" pitchFamily="34" charset="0"/>
                <a:cs typeface="Arial" pitchFamily="34" charset="0"/>
              </a:rPr>
              <a:t>және</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қаржы</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қаражатын</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игеру</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және</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бөлу</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оның</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ішінде</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субсидиялар</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гранттар</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сыйақылар</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демеушілік</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көмек</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төлеу</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тауарларды</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жұмыстар</a:t>
            </a:r>
            <a:r>
              <a:rPr lang="ru-RU" sz="2000" b="1" dirty="0">
                <a:solidFill>
                  <a:schemeClr val="tx2"/>
                </a:solidFill>
                <a:latin typeface="Arial" pitchFamily="34" charset="0"/>
                <a:ea typeface="Tahoma" pitchFamily="34" charset="0"/>
                <a:cs typeface="Arial" pitchFamily="34" charset="0"/>
              </a:rPr>
              <a:t> мен </a:t>
            </a:r>
            <a:r>
              <a:rPr lang="ru-RU" sz="2000" b="1" dirty="0" err="1">
                <a:solidFill>
                  <a:schemeClr val="tx2"/>
                </a:solidFill>
                <a:latin typeface="Arial" pitchFamily="34" charset="0"/>
                <a:ea typeface="Tahoma" pitchFamily="34" charset="0"/>
                <a:cs typeface="Arial" pitchFamily="34" charset="0"/>
              </a:rPr>
              <a:t>көрсетілетін</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қызметтерді</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мемлекеттік</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сатып</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алу</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және</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сатып</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алу</a:t>
            </a:r>
            <a:endParaRPr lang="ru-RU" sz="2000" b="1" dirty="0">
              <a:solidFill>
                <a:schemeClr val="tx2"/>
              </a:solidFill>
              <a:latin typeface="Arial" pitchFamily="34" charset="0"/>
              <a:ea typeface="Tahoma" pitchFamily="34" charset="0"/>
              <a:cs typeface="Arial" pitchFamily="34" charset="0"/>
            </a:endParaRPr>
          </a:p>
          <a:p>
            <a:pPr marL="342900" indent="-342900">
              <a:spcBef>
                <a:spcPts val="1800"/>
              </a:spcBef>
              <a:buFont typeface="Wingdings" pitchFamily="2" charset="2"/>
              <a:buChar char="§"/>
            </a:pPr>
            <a:r>
              <a:rPr lang="ru-RU" sz="2000" b="1" dirty="0" err="1">
                <a:solidFill>
                  <a:schemeClr val="tx2"/>
                </a:solidFill>
                <a:latin typeface="Arial" pitchFamily="34" charset="0"/>
                <a:ea typeface="Tahoma" pitchFamily="34" charset="0"/>
                <a:cs typeface="Arial" pitchFamily="34" charset="0"/>
              </a:rPr>
              <a:t>шарттар</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жасасу</a:t>
            </a:r>
            <a:endParaRPr lang="ru-RU" sz="2000" b="1" dirty="0">
              <a:solidFill>
                <a:schemeClr val="tx2"/>
              </a:solidFill>
              <a:latin typeface="Arial" pitchFamily="34" charset="0"/>
              <a:ea typeface="Tahoma" pitchFamily="34" charset="0"/>
              <a:cs typeface="Arial" pitchFamily="34" charset="0"/>
            </a:endParaRPr>
          </a:p>
          <a:p>
            <a:pPr marL="342900" indent="-342900">
              <a:spcBef>
                <a:spcPts val="1800"/>
              </a:spcBef>
              <a:buFont typeface="Wingdings" pitchFamily="2" charset="2"/>
              <a:buChar char="§"/>
            </a:pPr>
            <a:r>
              <a:rPr lang="ru-RU" sz="2000" b="1" dirty="0" err="1">
                <a:solidFill>
                  <a:schemeClr val="tx2"/>
                </a:solidFill>
                <a:latin typeface="Arial" pitchFamily="34" charset="0"/>
                <a:ea typeface="Tahoma" pitchFamily="34" charset="0"/>
                <a:cs typeface="Arial" pitchFamily="34" charset="0"/>
              </a:rPr>
              <a:t>қызметтің</a:t>
            </a:r>
            <a:r>
              <a:rPr lang="ru-RU" sz="2000" b="1" dirty="0">
                <a:solidFill>
                  <a:schemeClr val="tx2"/>
                </a:solidFill>
                <a:latin typeface="Arial" pitchFamily="34" charset="0"/>
                <a:ea typeface="Tahoma" pitchFamily="34" charset="0"/>
                <a:cs typeface="Arial" pitchFamily="34" charset="0"/>
              </a:rPr>
              <a:t> </a:t>
            </a:r>
            <a:r>
              <a:rPr lang="ru-RU" sz="2000" b="1" dirty="0" err="1">
                <a:solidFill>
                  <a:schemeClr val="tx2"/>
                </a:solidFill>
                <a:latin typeface="Arial" pitchFamily="34" charset="0"/>
                <a:ea typeface="Tahoma" pitchFamily="34" charset="0"/>
                <a:cs typeface="Arial" pitchFamily="34" charset="0"/>
              </a:rPr>
              <a:t>ашықтығы</a:t>
            </a:r>
            <a:r>
              <a:rPr lang="ru-RU" sz="2000" b="1" dirty="0">
                <a:solidFill>
                  <a:schemeClr val="tx2"/>
                </a:solidFill>
                <a:latin typeface="Arial" pitchFamily="34" charset="0"/>
                <a:ea typeface="Tahoma" pitchFamily="34" charset="0"/>
                <a:cs typeface="Arial" pitchFamily="34" charset="0"/>
              </a:rPr>
              <a:t> мен </a:t>
            </a:r>
            <a:r>
              <a:rPr lang="ru-RU" sz="2000" b="1" dirty="0" err="1">
                <a:solidFill>
                  <a:schemeClr val="tx2"/>
                </a:solidFill>
                <a:latin typeface="Arial" pitchFamily="34" charset="0"/>
                <a:ea typeface="Tahoma" pitchFamily="34" charset="0"/>
                <a:cs typeface="Arial" pitchFamily="34" charset="0"/>
              </a:rPr>
              <a:t>жариялылығы</a:t>
            </a:r>
            <a:endParaRPr lang="ru-RU" sz="2000" b="1" dirty="0">
              <a:solidFill>
                <a:schemeClr val="tx2"/>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1750227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 y="5336005"/>
            <a:ext cx="12192000" cy="131144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0" y="0"/>
            <a:ext cx="12192000" cy="685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https://xn----7sbbgothc3bhbnf.xn--j1amh/sites/default/files/pictures/papki/papka-registrator/papka-registrator.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900" b="92300" l="5294" r="94900"/>
                    </a14:imgEffect>
                  </a14:imgLayer>
                </a14:imgProps>
              </a:ext>
              <a:ext uri="{28A0092B-C50C-407E-A947-70E740481C1C}">
                <a14:useLocalDpi xmlns:a14="http://schemas.microsoft.com/office/drawing/2010/main" val="0"/>
              </a:ext>
            </a:extLst>
          </a:blip>
          <a:srcRect/>
          <a:stretch>
            <a:fillRect/>
          </a:stretch>
        </p:blipFill>
        <p:spPr bwMode="auto">
          <a:xfrm rot="20575748">
            <a:off x="972624" y="2298755"/>
            <a:ext cx="3309686" cy="21366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661858" y="158585"/>
            <a:ext cx="4371975" cy="307777"/>
          </a:xfrm>
          <a:prstGeom prst="rect">
            <a:avLst/>
          </a:prstGeom>
          <a:noFill/>
        </p:spPr>
        <p:txBody>
          <a:bodyPr wrap="square" rtlCol="0">
            <a:spAutoFit/>
          </a:bodyPr>
          <a:lstStyle/>
          <a:p>
            <a:pPr algn="r"/>
            <a:r>
              <a:rPr lang="ru-RU" sz="1400" dirty="0">
                <a:solidFill>
                  <a:schemeClr val="tx2"/>
                </a:solidFill>
                <a:latin typeface="Tahoma" pitchFamily="34" charset="0"/>
                <a:ea typeface="Tahoma" pitchFamily="34" charset="0"/>
                <a:cs typeface="Tahoma" pitchFamily="34" charset="0"/>
              </a:rPr>
              <a:t>МЫСАЛ</a:t>
            </a:r>
            <a:endParaRPr lang="ru-RU" sz="1200" dirty="0">
              <a:solidFill>
                <a:schemeClr val="tx2"/>
              </a:solidFill>
              <a:latin typeface="Tahoma" pitchFamily="34" charset="0"/>
              <a:ea typeface="Tahoma" pitchFamily="34" charset="0"/>
              <a:cs typeface="Tahoma" pitchFamily="34" charset="0"/>
            </a:endParaRPr>
          </a:p>
        </p:txBody>
      </p:sp>
      <p:sp>
        <p:nvSpPr>
          <p:cNvPr id="20" name="TextBox 19"/>
          <p:cNvSpPr txBox="1"/>
          <p:nvPr/>
        </p:nvSpPr>
        <p:spPr>
          <a:xfrm>
            <a:off x="665748" y="509004"/>
            <a:ext cx="6205540" cy="369332"/>
          </a:xfrm>
          <a:prstGeom prst="rect">
            <a:avLst/>
          </a:prstGeom>
          <a:noFill/>
        </p:spPr>
        <p:txBody>
          <a:bodyPr wrap="square" rtlCol="0">
            <a:spAutoFit/>
          </a:bodyPr>
          <a:lstStyle/>
          <a:p>
            <a:r>
              <a:rPr lang="ru-RU" b="1" dirty="0">
                <a:solidFill>
                  <a:schemeClr val="tx2"/>
                </a:solidFill>
                <a:latin typeface="Tahoma" pitchFamily="34" charset="0"/>
                <a:ea typeface="Tahoma" pitchFamily="34" charset="0"/>
                <a:cs typeface="Tahoma" pitchFamily="34" charset="0"/>
              </a:rPr>
              <a:t>ЖОҒАРЫ БАҒАМЕН САТЫП АЛУ</a:t>
            </a:r>
            <a:endParaRPr lang="ru-RU" sz="1200" b="1" dirty="0">
              <a:solidFill>
                <a:schemeClr val="tx2"/>
              </a:solidFill>
              <a:latin typeface="Tahoma" pitchFamily="34" charset="0"/>
              <a:ea typeface="Tahoma" pitchFamily="34" charset="0"/>
              <a:cs typeface="Tahoma" pitchFamily="34" charset="0"/>
            </a:endParaRPr>
          </a:p>
        </p:txBody>
      </p:sp>
      <p:sp>
        <p:nvSpPr>
          <p:cNvPr id="25" name="TextBox 24"/>
          <p:cNvSpPr txBox="1"/>
          <p:nvPr/>
        </p:nvSpPr>
        <p:spPr>
          <a:xfrm>
            <a:off x="4016473" y="2089812"/>
            <a:ext cx="7618061" cy="2554545"/>
          </a:xfrm>
          <a:prstGeom prst="rect">
            <a:avLst/>
          </a:prstGeom>
          <a:noFill/>
        </p:spPr>
        <p:txBody>
          <a:bodyPr wrap="square" rtlCol="0">
            <a:spAutoFit/>
          </a:bodyPr>
          <a:lstStyle/>
          <a:p>
            <a:pPr algn="ctr"/>
            <a:r>
              <a:rPr lang="ru-RU" sz="2400" dirty="0">
                <a:solidFill>
                  <a:schemeClr val="tx2"/>
                </a:solidFill>
                <a:latin typeface="Tahoma" pitchFamily="34" charset="0"/>
                <a:ea typeface="Tahoma" pitchFamily="34" charset="0"/>
                <a:cs typeface="Tahoma" pitchFamily="34" charset="0"/>
              </a:rPr>
              <a:t>папка-</a:t>
            </a:r>
            <a:r>
              <a:rPr lang="ru-RU" sz="2400" dirty="0" err="1">
                <a:solidFill>
                  <a:schemeClr val="tx2"/>
                </a:solidFill>
                <a:latin typeface="Tahoma" pitchFamily="34" charset="0"/>
                <a:ea typeface="Tahoma" pitchFamily="34" charset="0"/>
                <a:cs typeface="Tahoma" pitchFamily="34" charset="0"/>
              </a:rPr>
              <a:t>тіркеушілерді</a:t>
            </a:r>
            <a:endParaRPr lang="ru-RU" sz="2400" dirty="0">
              <a:solidFill>
                <a:schemeClr val="tx2"/>
              </a:solidFill>
              <a:latin typeface="Tahoma" pitchFamily="34" charset="0"/>
              <a:ea typeface="Tahoma" pitchFamily="34" charset="0"/>
              <a:cs typeface="Tahoma" pitchFamily="34" charset="0"/>
            </a:endParaRPr>
          </a:p>
          <a:p>
            <a:pPr algn="ctr"/>
            <a:r>
              <a:rPr lang="ru-RU" sz="2400" b="1" dirty="0">
                <a:solidFill>
                  <a:schemeClr val="tx2"/>
                </a:solidFill>
                <a:latin typeface="Tahoma" pitchFamily="34" charset="0"/>
                <a:ea typeface="Tahoma" pitchFamily="34" charset="0"/>
                <a:cs typeface="Tahoma" pitchFamily="34" charset="0"/>
              </a:rPr>
              <a:t>САТЫП АЛУДЫ ЖОСПАРЛАУ</a:t>
            </a:r>
            <a:r>
              <a:rPr lang="ru-RU" sz="2000" dirty="0">
                <a:solidFill>
                  <a:schemeClr val="tx2"/>
                </a:solidFill>
                <a:latin typeface="Tahoma" pitchFamily="34" charset="0"/>
                <a:ea typeface="Tahoma" pitchFamily="34" charset="0"/>
                <a:cs typeface="Tahoma" pitchFamily="34" charset="0"/>
              </a:rPr>
              <a:t> </a:t>
            </a:r>
          </a:p>
          <a:p>
            <a:pPr algn="ctr"/>
            <a:endParaRPr lang="ru-RU" sz="2000" dirty="0">
              <a:solidFill>
                <a:schemeClr val="tx2"/>
              </a:solidFill>
              <a:latin typeface="Tahoma" pitchFamily="34" charset="0"/>
              <a:ea typeface="Tahoma" pitchFamily="34" charset="0"/>
              <a:cs typeface="Tahoma" pitchFamily="34" charset="0"/>
            </a:endParaRPr>
          </a:p>
          <a:p>
            <a:pPr algn="ctr"/>
            <a:r>
              <a:rPr lang="ru-RU" sz="2400" b="1" dirty="0">
                <a:solidFill>
                  <a:srgbClr val="C00000"/>
                </a:solidFill>
                <a:latin typeface="Tahoma" pitchFamily="34" charset="0"/>
                <a:ea typeface="Tahoma" pitchFamily="34" charset="0"/>
                <a:cs typeface="Tahoma" pitchFamily="34" charset="0"/>
              </a:rPr>
              <a:t>1 </a:t>
            </a:r>
            <a:r>
              <a:rPr lang="ru-RU" sz="2400" b="1" dirty="0" err="1">
                <a:solidFill>
                  <a:srgbClr val="C00000"/>
                </a:solidFill>
                <a:latin typeface="Tahoma" pitchFamily="34" charset="0"/>
                <a:ea typeface="Tahoma" pitchFamily="34" charset="0"/>
                <a:cs typeface="Tahoma" pitchFamily="34" charset="0"/>
              </a:rPr>
              <a:t>бірлікке</a:t>
            </a:r>
            <a:r>
              <a:rPr lang="ru-RU" sz="2400" b="1" dirty="0">
                <a:solidFill>
                  <a:srgbClr val="C00000"/>
                </a:solidFill>
                <a:latin typeface="Tahoma" pitchFamily="34" charset="0"/>
                <a:ea typeface="Tahoma" pitchFamily="34" charset="0"/>
                <a:cs typeface="Tahoma" pitchFamily="34" charset="0"/>
              </a:rPr>
              <a:t> 393 </a:t>
            </a:r>
            <a:r>
              <a:rPr lang="ru-RU" sz="2400" b="1" dirty="0" err="1">
                <a:solidFill>
                  <a:srgbClr val="C00000"/>
                </a:solidFill>
                <a:latin typeface="Tahoma" pitchFamily="34" charset="0"/>
                <a:ea typeface="Tahoma" pitchFamily="34" charset="0"/>
                <a:cs typeface="Tahoma" pitchFamily="34" charset="0"/>
              </a:rPr>
              <a:t>мың</a:t>
            </a:r>
            <a:r>
              <a:rPr lang="ru-RU" sz="2400" b="1" dirty="0">
                <a:solidFill>
                  <a:srgbClr val="C00000"/>
                </a:solidFill>
                <a:latin typeface="Tahoma" pitchFamily="34" charset="0"/>
                <a:ea typeface="Tahoma" pitchFamily="34" charset="0"/>
                <a:cs typeface="Tahoma" pitchFamily="34" charset="0"/>
              </a:rPr>
              <a:t> </a:t>
            </a:r>
            <a:r>
              <a:rPr lang="ru-RU" sz="2400" b="1" dirty="0" err="1">
                <a:solidFill>
                  <a:srgbClr val="C00000"/>
                </a:solidFill>
                <a:latin typeface="Tahoma" pitchFamily="34" charset="0"/>
                <a:ea typeface="Tahoma" pitchFamily="34" charset="0"/>
                <a:cs typeface="Tahoma" pitchFamily="34" charset="0"/>
              </a:rPr>
              <a:t>теңгеден</a:t>
            </a:r>
            <a:endParaRPr lang="ru-RU" sz="2400" b="1" dirty="0">
              <a:solidFill>
                <a:srgbClr val="C00000"/>
              </a:solidFill>
              <a:latin typeface="Tahoma" pitchFamily="34" charset="0"/>
              <a:ea typeface="Tahoma" pitchFamily="34" charset="0"/>
              <a:cs typeface="Tahoma" pitchFamily="34" charset="0"/>
            </a:endParaRPr>
          </a:p>
          <a:p>
            <a:pPr algn="ctr"/>
            <a:r>
              <a:rPr lang="ru-RU" sz="2400" b="1" dirty="0" err="1">
                <a:solidFill>
                  <a:schemeClr val="tx2"/>
                </a:solidFill>
                <a:latin typeface="Tahoma" pitchFamily="34" charset="0"/>
                <a:ea typeface="Tahoma" pitchFamily="34" charset="0"/>
                <a:cs typeface="Tahoma" pitchFamily="34" charset="0"/>
              </a:rPr>
              <a:t>нарықтық</a:t>
            </a:r>
            <a:r>
              <a:rPr lang="ru-RU" sz="2400" b="1" dirty="0">
                <a:solidFill>
                  <a:schemeClr val="tx2"/>
                </a:solidFill>
                <a:latin typeface="Tahoma" pitchFamily="34" charset="0"/>
                <a:ea typeface="Tahoma" pitchFamily="34" charset="0"/>
                <a:cs typeface="Tahoma" pitchFamily="34" charset="0"/>
              </a:rPr>
              <a:t> </a:t>
            </a:r>
            <a:r>
              <a:rPr lang="ru-RU" sz="2400" b="1" dirty="0" err="1">
                <a:solidFill>
                  <a:schemeClr val="tx2"/>
                </a:solidFill>
                <a:latin typeface="Tahoma" pitchFamily="34" charset="0"/>
                <a:ea typeface="Tahoma" pitchFamily="34" charset="0"/>
                <a:cs typeface="Tahoma" pitchFamily="34" charset="0"/>
              </a:rPr>
              <a:t>бағасы-бірлігіне</a:t>
            </a:r>
            <a:r>
              <a:rPr lang="ru-RU" sz="2400" b="1" dirty="0">
                <a:solidFill>
                  <a:schemeClr val="tx2"/>
                </a:solidFill>
                <a:latin typeface="Tahoma" pitchFamily="34" charset="0"/>
                <a:ea typeface="Tahoma" pitchFamily="34" charset="0"/>
                <a:cs typeface="Tahoma" pitchFamily="34" charset="0"/>
              </a:rPr>
              <a:t> 580 </a:t>
            </a:r>
            <a:r>
              <a:rPr lang="ru-RU" sz="2400" b="1" dirty="0" err="1">
                <a:solidFill>
                  <a:schemeClr val="tx2"/>
                </a:solidFill>
                <a:latin typeface="Tahoma" pitchFamily="34" charset="0"/>
                <a:ea typeface="Tahoma" pitchFamily="34" charset="0"/>
                <a:cs typeface="Tahoma" pitchFamily="34" charset="0"/>
              </a:rPr>
              <a:t>теңге</a:t>
            </a:r>
            <a:endParaRPr lang="ru-RU" sz="2400" b="1" dirty="0">
              <a:solidFill>
                <a:schemeClr val="tx2"/>
              </a:solidFill>
              <a:latin typeface="Tahoma" pitchFamily="34" charset="0"/>
              <a:ea typeface="Tahoma" pitchFamily="34" charset="0"/>
              <a:cs typeface="Tahoma" pitchFamily="34" charset="0"/>
            </a:endParaRPr>
          </a:p>
          <a:p>
            <a:pPr algn="ctr"/>
            <a:endParaRPr lang="ru-RU" sz="2000" b="1" dirty="0">
              <a:solidFill>
                <a:schemeClr val="tx2"/>
              </a:solidFill>
              <a:latin typeface="Tahoma" pitchFamily="34" charset="0"/>
              <a:ea typeface="Tahoma" pitchFamily="34" charset="0"/>
              <a:cs typeface="Tahoma" pitchFamily="34" charset="0"/>
            </a:endParaRPr>
          </a:p>
          <a:p>
            <a:pPr algn="ctr"/>
            <a:r>
              <a:rPr lang="ru-RU" sz="2400" b="1" dirty="0">
                <a:solidFill>
                  <a:schemeClr val="tx2"/>
                </a:solidFill>
                <a:latin typeface="Tahoma" pitchFamily="34" charset="0"/>
                <a:ea typeface="Tahoma" pitchFamily="34" charset="0"/>
                <a:cs typeface="Tahoma" pitchFamily="34" charset="0"/>
              </a:rPr>
              <a:t>ЖАЛПЫ СОМАСЫ </a:t>
            </a:r>
            <a:r>
              <a:rPr lang="ru-RU" sz="2400" b="1" dirty="0">
                <a:solidFill>
                  <a:srgbClr val="FF0000"/>
                </a:solidFill>
                <a:latin typeface="Tahoma" pitchFamily="34" charset="0"/>
                <a:ea typeface="Tahoma" pitchFamily="34" charset="0"/>
                <a:cs typeface="Tahoma" pitchFamily="34" charset="0"/>
              </a:rPr>
              <a:t>275,6 МЛН ТЕҢГЕ</a:t>
            </a:r>
            <a:endParaRPr lang="ru-RU" sz="1600" b="1" dirty="0">
              <a:solidFill>
                <a:srgbClr val="FF0000"/>
              </a:solidFill>
              <a:latin typeface="Tahoma" pitchFamily="34" charset="0"/>
              <a:ea typeface="Tahoma" pitchFamily="34" charset="0"/>
              <a:cs typeface="Tahoma" pitchFamily="34" charset="0"/>
            </a:endParaRPr>
          </a:p>
        </p:txBody>
      </p:sp>
      <p:sp>
        <p:nvSpPr>
          <p:cNvPr id="18" name="Прямоугольник 17"/>
          <p:cNvSpPr/>
          <p:nvPr/>
        </p:nvSpPr>
        <p:spPr>
          <a:xfrm>
            <a:off x="665748" y="878335"/>
            <a:ext cx="8881310" cy="307777"/>
          </a:xfrm>
          <a:prstGeom prst="rect">
            <a:avLst/>
          </a:prstGeom>
        </p:spPr>
        <p:txBody>
          <a:bodyPr wrap="square">
            <a:spAutoFit/>
          </a:bodyPr>
          <a:lstStyle/>
          <a:p>
            <a:r>
              <a:rPr lang="ru-RU" sz="1400" dirty="0">
                <a:solidFill>
                  <a:schemeClr val="tx2"/>
                </a:solidFill>
                <a:latin typeface="Tahoma" pitchFamily="34" charset="0"/>
                <a:ea typeface="Tahoma" pitchFamily="34" charset="0"/>
                <a:cs typeface="Tahoma" pitchFamily="34" charset="0"/>
              </a:rPr>
              <a:t>ШҚО </a:t>
            </a:r>
            <a:r>
              <a:rPr lang="ru-RU" sz="1400" dirty="0" err="1">
                <a:solidFill>
                  <a:schemeClr val="tx2"/>
                </a:solidFill>
                <a:latin typeface="Tahoma" pitchFamily="34" charset="0"/>
                <a:ea typeface="Tahoma" pitchFamily="34" charset="0"/>
                <a:cs typeface="Tahoma" pitchFamily="34" charset="0"/>
              </a:rPr>
              <a:t>жұмыспен</a:t>
            </a:r>
            <a:r>
              <a:rPr lang="ru-RU" sz="1400" dirty="0">
                <a:solidFill>
                  <a:schemeClr val="tx2"/>
                </a:solidFill>
                <a:latin typeface="Tahoma" pitchFamily="34" charset="0"/>
                <a:ea typeface="Tahoma" pitchFamily="34" charset="0"/>
                <a:cs typeface="Tahoma" pitchFamily="34" charset="0"/>
              </a:rPr>
              <a:t> </a:t>
            </a:r>
            <a:r>
              <a:rPr lang="ru-RU" sz="1400" dirty="0" err="1">
                <a:solidFill>
                  <a:schemeClr val="tx2"/>
                </a:solidFill>
                <a:latin typeface="Tahoma" pitchFamily="34" charset="0"/>
                <a:ea typeface="Tahoma" pitchFamily="34" charset="0"/>
                <a:cs typeface="Tahoma" pitchFamily="34" charset="0"/>
              </a:rPr>
              <a:t>қамтуды</a:t>
            </a:r>
            <a:r>
              <a:rPr lang="ru-RU" sz="1400" dirty="0">
                <a:solidFill>
                  <a:schemeClr val="tx2"/>
                </a:solidFill>
                <a:latin typeface="Tahoma" pitchFamily="34" charset="0"/>
                <a:ea typeface="Tahoma" pitchFamily="34" charset="0"/>
                <a:cs typeface="Tahoma" pitchFamily="34" charset="0"/>
              </a:rPr>
              <a:t> </a:t>
            </a:r>
            <a:r>
              <a:rPr lang="ru-RU" sz="1400" dirty="0" err="1">
                <a:solidFill>
                  <a:schemeClr val="tx2"/>
                </a:solidFill>
                <a:latin typeface="Tahoma" pitchFamily="34" charset="0"/>
                <a:ea typeface="Tahoma" pitchFamily="34" charset="0"/>
                <a:cs typeface="Tahoma" pitchFamily="34" charset="0"/>
              </a:rPr>
              <a:t>үйлестіру</a:t>
            </a:r>
            <a:r>
              <a:rPr lang="ru-RU" sz="1400" dirty="0">
                <a:solidFill>
                  <a:schemeClr val="tx2"/>
                </a:solidFill>
                <a:latin typeface="Tahoma" pitchFamily="34" charset="0"/>
                <a:ea typeface="Tahoma" pitchFamily="34" charset="0"/>
                <a:cs typeface="Tahoma" pitchFamily="34" charset="0"/>
              </a:rPr>
              <a:t> </a:t>
            </a:r>
            <a:r>
              <a:rPr lang="ru-RU" sz="1400" dirty="0" err="1">
                <a:solidFill>
                  <a:schemeClr val="tx2"/>
                </a:solidFill>
                <a:latin typeface="Tahoma" pitchFamily="34" charset="0"/>
                <a:ea typeface="Tahoma" pitchFamily="34" charset="0"/>
                <a:cs typeface="Tahoma" pitchFamily="34" charset="0"/>
              </a:rPr>
              <a:t>және</a:t>
            </a:r>
            <a:r>
              <a:rPr lang="ru-RU" sz="1400" dirty="0">
                <a:solidFill>
                  <a:schemeClr val="tx2"/>
                </a:solidFill>
                <a:latin typeface="Tahoma" pitchFamily="34" charset="0"/>
                <a:ea typeface="Tahoma" pitchFamily="34" charset="0"/>
                <a:cs typeface="Tahoma" pitchFamily="34" charset="0"/>
              </a:rPr>
              <a:t> </a:t>
            </a:r>
            <a:r>
              <a:rPr lang="ru-RU" sz="1400" dirty="0" err="1">
                <a:solidFill>
                  <a:schemeClr val="tx2"/>
                </a:solidFill>
                <a:latin typeface="Tahoma" pitchFamily="34" charset="0"/>
                <a:ea typeface="Tahoma" pitchFamily="34" charset="0"/>
                <a:cs typeface="Tahoma" pitchFamily="34" charset="0"/>
              </a:rPr>
              <a:t>әлеуметтік</a:t>
            </a:r>
            <a:r>
              <a:rPr lang="ru-RU" sz="1400" dirty="0">
                <a:solidFill>
                  <a:schemeClr val="tx2"/>
                </a:solidFill>
                <a:latin typeface="Tahoma" pitchFamily="34" charset="0"/>
                <a:ea typeface="Tahoma" pitchFamily="34" charset="0"/>
                <a:cs typeface="Tahoma" pitchFamily="34" charset="0"/>
              </a:rPr>
              <a:t> </a:t>
            </a:r>
            <a:r>
              <a:rPr lang="ru-RU" sz="1400" dirty="0" err="1">
                <a:solidFill>
                  <a:schemeClr val="tx2"/>
                </a:solidFill>
                <a:latin typeface="Tahoma" pitchFamily="34" charset="0"/>
                <a:ea typeface="Tahoma" pitchFamily="34" charset="0"/>
                <a:cs typeface="Tahoma" pitchFamily="34" charset="0"/>
              </a:rPr>
              <a:t>бағдарламалар</a:t>
            </a:r>
            <a:r>
              <a:rPr lang="ru-RU" sz="1400" dirty="0">
                <a:solidFill>
                  <a:schemeClr val="tx2"/>
                </a:solidFill>
                <a:latin typeface="Tahoma" pitchFamily="34" charset="0"/>
                <a:ea typeface="Tahoma" pitchFamily="34" charset="0"/>
                <a:cs typeface="Tahoma" pitchFamily="34" charset="0"/>
              </a:rPr>
              <a:t> </a:t>
            </a:r>
            <a:r>
              <a:rPr lang="ru-RU" sz="1400" dirty="0" err="1">
                <a:solidFill>
                  <a:schemeClr val="tx2"/>
                </a:solidFill>
                <a:latin typeface="Tahoma" pitchFamily="34" charset="0"/>
                <a:ea typeface="Tahoma" pitchFamily="34" charset="0"/>
                <a:cs typeface="Tahoma" pitchFamily="34" charset="0"/>
              </a:rPr>
              <a:t>басқармасы</a:t>
            </a:r>
            <a:endParaRPr lang="ru-RU" sz="1400" dirty="0">
              <a:solidFill>
                <a:schemeClr val="tx2"/>
              </a:solidFill>
              <a:latin typeface="Tahoma" pitchFamily="34" charset="0"/>
              <a:ea typeface="Tahoma" pitchFamily="34" charset="0"/>
              <a:cs typeface="Tahoma" pitchFamily="34" charset="0"/>
            </a:endParaRPr>
          </a:p>
        </p:txBody>
      </p:sp>
      <p:sp>
        <p:nvSpPr>
          <p:cNvPr id="29" name="TextBox 28"/>
          <p:cNvSpPr txBox="1"/>
          <p:nvPr/>
        </p:nvSpPr>
        <p:spPr>
          <a:xfrm>
            <a:off x="541421" y="5651234"/>
            <a:ext cx="11267573" cy="646331"/>
          </a:xfrm>
          <a:prstGeom prst="rect">
            <a:avLst/>
          </a:prstGeom>
          <a:noFill/>
        </p:spPr>
        <p:txBody>
          <a:bodyPr wrap="square" rtlCol="0">
            <a:spAutoFit/>
          </a:bodyPr>
          <a:lstStyle/>
          <a:p>
            <a:r>
              <a:rPr lang="ru-RU" b="1" dirty="0">
                <a:solidFill>
                  <a:schemeClr val="bg1"/>
                </a:solidFill>
                <a:latin typeface="Tahoma" pitchFamily="34" charset="0"/>
                <a:ea typeface="Tahoma" pitchFamily="34" charset="0"/>
                <a:cs typeface="Tahoma" pitchFamily="34" charset="0"/>
              </a:rPr>
              <a:t>САТЫП АЛУДЫҢ ЫҚТИМАЛ МАҚСАТЫ</a:t>
            </a:r>
          </a:p>
          <a:p>
            <a:r>
              <a:rPr lang="ru-RU" dirty="0" err="1">
                <a:solidFill>
                  <a:schemeClr val="bg1"/>
                </a:solidFill>
                <a:latin typeface="Tahoma" pitchFamily="34" charset="0"/>
                <a:ea typeface="Tahoma" pitchFamily="34" charset="0"/>
                <a:cs typeface="Tahoma" pitchFamily="34" charset="0"/>
              </a:rPr>
              <a:t>жыл</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соңына</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үнемдеуді</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болдыру</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арқылы</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бюджетке</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өз</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бетінше</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билік</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ету</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мүмкіндігіне</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жол</a:t>
            </a:r>
            <a:r>
              <a:rPr lang="ru-RU" dirty="0">
                <a:solidFill>
                  <a:schemeClr val="bg1"/>
                </a:solidFill>
                <a:latin typeface="Tahoma" pitchFamily="34" charset="0"/>
                <a:ea typeface="Tahoma" pitchFamily="34" charset="0"/>
                <a:cs typeface="Tahoma" pitchFamily="34" charset="0"/>
              </a:rPr>
              <a:t> </a:t>
            </a:r>
            <a:r>
              <a:rPr lang="ru-RU" dirty="0" err="1">
                <a:solidFill>
                  <a:schemeClr val="bg1"/>
                </a:solidFill>
                <a:latin typeface="Tahoma" pitchFamily="34" charset="0"/>
                <a:ea typeface="Tahoma" pitchFamily="34" charset="0"/>
                <a:cs typeface="Tahoma" pitchFamily="34" charset="0"/>
              </a:rPr>
              <a:t>ашу</a:t>
            </a:r>
            <a:endParaRPr lang="ru-RU" sz="120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05067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Жемқорлыққа</a:t>
            </a:r>
            <a:r>
              <a:rPr lang="ru-RU" dirty="0">
                <a:solidFill>
                  <a:srgbClr val="FF0000"/>
                </a:solidFill>
              </a:rPr>
              <a:t> </a:t>
            </a:r>
            <a:r>
              <a:rPr lang="ru-RU" dirty="0" err="1">
                <a:solidFill>
                  <a:srgbClr val="FF0000"/>
                </a:solidFill>
              </a:rPr>
              <a:t>қарсы</a:t>
            </a:r>
            <a:r>
              <a:rPr lang="ru-RU" dirty="0">
                <a:solidFill>
                  <a:srgbClr val="FF0000"/>
                </a:solidFill>
              </a:rPr>
              <a:t> </a:t>
            </a:r>
            <a:r>
              <a:rPr lang="ru-RU" dirty="0" err="1">
                <a:solidFill>
                  <a:srgbClr val="FF0000"/>
                </a:solidFill>
              </a:rPr>
              <a:t>инстрімент</a:t>
            </a:r>
            <a:r>
              <a:rPr lang="ru-RU" dirty="0">
                <a:solidFill>
                  <a:srgbClr val="FF0000"/>
                </a:solidFill>
              </a:rPr>
              <a:t>: «</a:t>
            </a:r>
            <a:r>
              <a:rPr lang="ru-RU" dirty="0" err="1">
                <a:solidFill>
                  <a:srgbClr val="FF0000"/>
                </a:solidFill>
              </a:rPr>
              <a:t>Жедел</a:t>
            </a:r>
            <a:r>
              <a:rPr lang="ru-RU" dirty="0">
                <a:solidFill>
                  <a:srgbClr val="FF0000"/>
                </a:solidFill>
              </a:rPr>
              <a:t> </a:t>
            </a:r>
            <a:r>
              <a:rPr lang="ru-RU" dirty="0" err="1">
                <a:solidFill>
                  <a:srgbClr val="FF0000"/>
                </a:solidFill>
              </a:rPr>
              <a:t>желі</a:t>
            </a:r>
            <a:r>
              <a:rPr lang="ru-RU" dirty="0">
                <a:solidFill>
                  <a:srgbClr val="FF0000"/>
                </a:solidFill>
              </a:rPr>
              <a:t>» </a:t>
            </a:r>
            <a:r>
              <a:rPr lang="ru-RU" dirty="0" err="1">
                <a:solidFill>
                  <a:srgbClr val="FF0000"/>
                </a:solidFill>
              </a:rPr>
              <a:t>дегеніміз</a:t>
            </a:r>
            <a:r>
              <a:rPr lang="ru-RU" dirty="0">
                <a:solidFill>
                  <a:srgbClr val="FF0000"/>
                </a:solidFill>
              </a:rPr>
              <a:t> не?</a:t>
            </a:r>
          </a:p>
        </p:txBody>
      </p:sp>
      <p:sp>
        <p:nvSpPr>
          <p:cNvPr id="3" name="Объект 2"/>
          <p:cNvSpPr>
            <a:spLocks noGrp="1"/>
          </p:cNvSpPr>
          <p:nvPr>
            <p:ph idx="1"/>
          </p:nvPr>
        </p:nvSpPr>
        <p:spPr>
          <a:xfrm>
            <a:off x="838200" y="1825625"/>
            <a:ext cx="6109531" cy="4351338"/>
          </a:xfrm>
        </p:spPr>
        <p:txBody>
          <a:bodyPr>
            <a:normAutofit/>
          </a:bodyPr>
          <a:lstStyle/>
          <a:p>
            <a:r>
              <a:rPr lang="ru-RU" sz="2400" dirty="0" err="1"/>
              <a:t>Ағылшын</a:t>
            </a:r>
            <a:r>
              <a:rPr lang="ru-RU" sz="2400" dirty="0"/>
              <a:t> </a:t>
            </a:r>
            <a:r>
              <a:rPr lang="ru-RU" sz="2400" dirty="0" err="1"/>
              <a:t>тілінен</a:t>
            </a:r>
            <a:r>
              <a:rPr lang="ru-RU" sz="2400" dirty="0"/>
              <a:t> </a:t>
            </a:r>
            <a:r>
              <a:rPr lang="ru-RU" sz="2400" dirty="0" err="1"/>
              <a:t>сөзбе-сөз</a:t>
            </a:r>
            <a:r>
              <a:rPr lang="ru-RU" sz="2400" dirty="0"/>
              <a:t> </a:t>
            </a:r>
            <a:r>
              <a:rPr lang="ru-RU" sz="2400" dirty="0" err="1"/>
              <a:t>аударма</a:t>
            </a:r>
            <a:r>
              <a:rPr lang="ru-RU" sz="2400" dirty="0"/>
              <a:t>-</a:t>
            </a:r>
            <a:r>
              <a:rPr lang="en-US" sz="2400" dirty="0"/>
              <a:t>hotline </a:t>
            </a:r>
          </a:p>
          <a:p>
            <a:r>
              <a:rPr lang="ru-RU" sz="2400" dirty="0" err="1"/>
              <a:t>Бірінші</a:t>
            </a:r>
            <a:r>
              <a:rPr lang="ru-RU" sz="2400" dirty="0"/>
              <a:t> «</a:t>
            </a:r>
            <a:r>
              <a:rPr lang="ru-RU" sz="2400" dirty="0" err="1"/>
              <a:t>жедел</a:t>
            </a:r>
            <a:r>
              <a:rPr lang="ru-RU" sz="2400" dirty="0"/>
              <a:t> </a:t>
            </a:r>
            <a:r>
              <a:rPr lang="ru-RU" sz="2400" dirty="0" err="1"/>
              <a:t>желі</a:t>
            </a:r>
            <a:r>
              <a:rPr lang="ru-RU" sz="2400" dirty="0"/>
              <a:t>» - </a:t>
            </a:r>
            <a:r>
              <a:rPr lang="ru-RU" sz="2400" dirty="0" err="1"/>
              <a:t>Кариб</a:t>
            </a:r>
            <a:r>
              <a:rPr lang="ru-RU" sz="2400" dirty="0"/>
              <a:t> </a:t>
            </a:r>
            <a:r>
              <a:rPr lang="ru-RU" sz="2400" dirty="0" err="1"/>
              <a:t>дағдарысынан</a:t>
            </a:r>
            <a:r>
              <a:rPr lang="ru-RU" sz="2400" dirty="0"/>
              <a:t> </a:t>
            </a:r>
            <a:r>
              <a:rPr lang="ru-RU" sz="2400" dirty="0" err="1"/>
              <a:t>кейін</a:t>
            </a:r>
            <a:r>
              <a:rPr lang="ru-RU" sz="2400" dirty="0"/>
              <a:t> КСРО мен АҚШ </a:t>
            </a:r>
            <a:r>
              <a:rPr lang="ru-RU" sz="2400" dirty="0" err="1"/>
              <a:t>басшылары</a:t>
            </a:r>
            <a:r>
              <a:rPr lang="ru-RU" sz="2400" dirty="0"/>
              <a:t> </a:t>
            </a:r>
            <a:r>
              <a:rPr lang="ru-RU" sz="2400" dirty="0" err="1"/>
              <a:t>арасындағы</a:t>
            </a:r>
            <a:r>
              <a:rPr lang="ru-RU" sz="2400" dirty="0"/>
              <a:t> </a:t>
            </a:r>
            <a:r>
              <a:rPr lang="ru-RU" sz="2400" dirty="0" err="1"/>
              <a:t>тікелей</a:t>
            </a:r>
            <a:r>
              <a:rPr lang="ru-RU" sz="2400" dirty="0"/>
              <a:t> </a:t>
            </a:r>
            <a:r>
              <a:rPr lang="ru-RU" sz="2400" dirty="0" err="1"/>
              <a:t>байланыс</a:t>
            </a:r>
            <a:r>
              <a:rPr lang="ru-RU" sz="2400" dirty="0"/>
              <a:t> </a:t>
            </a:r>
            <a:r>
              <a:rPr lang="ru-RU" sz="2400" dirty="0" err="1"/>
              <a:t>арнасы</a:t>
            </a:r>
            <a:endParaRPr lang="ru-RU" sz="2400" dirty="0"/>
          </a:p>
          <a:p>
            <a:r>
              <a:rPr lang="ru-RU" sz="2400" dirty="0" err="1"/>
              <a:t>Қазір-бұл</a:t>
            </a:r>
            <a:r>
              <a:rPr lang="ru-RU" sz="2400" dirty="0"/>
              <a:t> </a:t>
            </a:r>
            <a:r>
              <a:rPr lang="ru-RU" sz="2400" dirty="0" err="1"/>
              <a:t>әдетте</a:t>
            </a:r>
            <a:r>
              <a:rPr lang="ru-RU" sz="2400" dirty="0"/>
              <a:t> </a:t>
            </a:r>
            <a:r>
              <a:rPr lang="ru-RU" sz="2400" dirty="0" err="1"/>
              <a:t>шұғыл</a:t>
            </a:r>
            <a:r>
              <a:rPr lang="ru-RU" sz="2400" dirty="0"/>
              <a:t> </a:t>
            </a:r>
            <a:r>
              <a:rPr lang="ru-RU" sz="2400" dirty="0" err="1"/>
              <a:t>мәселелер</a:t>
            </a:r>
            <a:r>
              <a:rPr lang="ru-RU" sz="2400" dirty="0"/>
              <a:t> </a:t>
            </a:r>
            <a:r>
              <a:rPr lang="ru-RU" sz="2400" dirty="0" err="1"/>
              <a:t>бойынша</a:t>
            </a:r>
            <a:r>
              <a:rPr lang="ru-RU" sz="2400" dirty="0"/>
              <a:t> </a:t>
            </a:r>
            <a:r>
              <a:rPr lang="ru-RU" sz="2400" dirty="0" err="1"/>
              <a:t>байланыс</a:t>
            </a:r>
            <a:r>
              <a:rPr lang="ru-RU" sz="2400" dirty="0"/>
              <a:t> </a:t>
            </a:r>
            <a:r>
              <a:rPr lang="ru-RU" sz="2400" dirty="0" err="1"/>
              <a:t>орталығы</a:t>
            </a:r>
            <a:endParaRPr lang="ru-RU" sz="2400" dirty="0"/>
          </a:p>
          <a:p>
            <a:r>
              <a:rPr lang="ru-RU" sz="2400" dirty="0"/>
              <a:t> </a:t>
            </a:r>
            <a:r>
              <a:rPr lang="kk-KZ" sz="2400" dirty="0" err="1"/>
              <a:t>Комплаенс</a:t>
            </a:r>
            <a:r>
              <a:rPr lang="kk-KZ" sz="2400" dirty="0"/>
              <a:t> </a:t>
            </a:r>
            <a:r>
              <a:rPr lang="ru-RU" sz="2400" dirty="0" err="1"/>
              <a:t>сигналдарды</a:t>
            </a:r>
            <a:r>
              <a:rPr lang="ru-RU" sz="2400" dirty="0"/>
              <a:t> </a:t>
            </a:r>
            <a:r>
              <a:rPr lang="ru-RU" sz="2400" dirty="0" err="1"/>
              <a:t>алудың</a:t>
            </a:r>
            <a:r>
              <a:rPr lang="ru-RU" sz="2400" dirty="0"/>
              <a:t> </a:t>
            </a:r>
            <a:r>
              <a:rPr lang="ru-RU" sz="2400" dirty="0" err="1"/>
              <a:t>тиімді</a:t>
            </a:r>
            <a:r>
              <a:rPr lang="ru-RU" sz="2400" dirty="0"/>
              <a:t> </a:t>
            </a:r>
            <a:r>
              <a:rPr lang="ru-RU" sz="2400" dirty="0" err="1"/>
              <a:t>арнасы</a:t>
            </a:r>
            <a:r>
              <a:rPr lang="ru-RU" sz="2400" dirty="0"/>
              <a:t> </a:t>
            </a:r>
            <a:r>
              <a:rPr lang="ru-RU" sz="2400" dirty="0" err="1"/>
              <a:t>болып</a:t>
            </a:r>
            <a:r>
              <a:rPr lang="ru-RU" sz="2400" dirty="0"/>
              <a:t> </a:t>
            </a:r>
            <a:r>
              <a:rPr lang="ru-RU" sz="2400" dirty="0" err="1"/>
              <a:t>табылады</a:t>
            </a:r>
            <a:endParaRPr lang="ru-RU" sz="2400" dirty="0"/>
          </a:p>
        </p:txBody>
      </p:sp>
      <p:pic>
        <p:nvPicPr>
          <p:cNvPr id="2050" name="Picture 2" descr="Горячая линия помощи неизлечимо больным людям: кто и зачем может обратиться  — Про Паллиати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657" y="1918298"/>
            <a:ext cx="3771915" cy="372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3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Менеджмент - </a:t>
            </a:r>
          </a:p>
        </p:txBody>
      </p:sp>
      <p:sp>
        <p:nvSpPr>
          <p:cNvPr id="3" name="Объект 2"/>
          <p:cNvSpPr>
            <a:spLocks noGrp="1"/>
          </p:cNvSpPr>
          <p:nvPr>
            <p:ph idx="1"/>
          </p:nvPr>
        </p:nvSpPr>
        <p:spPr/>
        <p:txBody>
          <a:bodyPr/>
          <a:lstStyle/>
          <a:p>
            <a:r>
              <a:rPr lang="ru-RU" sz="3198" i="1" dirty="0" err="1"/>
              <a:t>manage</a:t>
            </a:r>
            <a:r>
              <a:rPr lang="ru-RU" sz="3198" dirty="0"/>
              <a:t> (англ. - </a:t>
            </a:r>
            <a:r>
              <a:rPr lang="ru-RU" sz="3198" dirty="0" err="1"/>
              <a:t>басқару</a:t>
            </a:r>
            <a:r>
              <a:rPr lang="ru-RU" sz="3198" dirty="0"/>
              <a:t>, </a:t>
            </a:r>
            <a:r>
              <a:rPr lang="ru-RU" sz="3198" dirty="0" err="1"/>
              <a:t>жетектеу</a:t>
            </a:r>
            <a:r>
              <a:rPr lang="ru-RU" sz="3198" dirty="0"/>
              <a:t>), </a:t>
            </a:r>
            <a:r>
              <a:rPr lang="ru-RU" sz="3198" i="1" dirty="0" err="1"/>
              <a:t>manager</a:t>
            </a:r>
            <a:r>
              <a:rPr lang="ru-RU" sz="3198" dirty="0"/>
              <a:t> (</a:t>
            </a:r>
            <a:r>
              <a:rPr lang="ru-RU" sz="3198" dirty="0" err="1"/>
              <a:t>жетекші</a:t>
            </a:r>
            <a:r>
              <a:rPr lang="ru-RU" sz="3198" dirty="0"/>
              <a:t>, </a:t>
            </a:r>
            <a:r>
              <a:rPr lang="ru-RU" sz="3198" dirty="0" err="1"/>
              <a:t>басқарушы</a:t>
            </a:r>
            <a:r>
              <a:rPr lang="ru-RU" sz="3198" dirty="0"/>
              <a:t>), </a:t>
            </a:r>
            <a:r>
              <a:rPr lang="ru-RU" sz="3198" i="1" dirty="0" err="1"/>
              <a:t>management</a:t>
            </a:r>
            <a:r>
              <a:rPr lang="ru-RU" sz="3198" dirty="0"/>
              <a:t> (</a:t>
            </a:r>
            <a:r>
              <a:rPr lang="ru-RU" sz="3198" dirty="0" err="1"/>
              <a:t>басқару</a:t>
            </a:r>
            <a:r>
              <a:rPr lang="ru-RU" sz="3198" dirty="0"/>
              <a:t>)</a:t>
            </a:r>
          </a:p>
          <a:p>
            <a:pPr marL="0" indent="0">
              <a:buNone/>
            </a:pPr>
            <a:endParaRPr lang="ru-RU" sz="3198" dirty="0"/>
          </a:p>
          <a:p>
            <a:r>
              <a:rPr lang="ru-RU" sz="3198" dirty="0" err="1"/>
              <a:t>Өндірісті</a:t>
            </a:r>
            <a:r>
              <a:rPr lang="ru-RU" sz="3198" dirty="0"/>
              <a:t> </a:t>
            </a:r>
            <a:r>
              <a:rPr lang="ru-RU" sz="3198" dirty="0" err="1"/>
              <a:t>тиімді</a:t>
            </a:r>
            <a:r>
              <a:rPr lang="ru-RU" sz="3198" dirty="0"/>
              <a:t> </a:t>
            </a:r>
            <a:r>
              <a:rPr lang="ru-RU" sz="3198" dirty="0" err="1"/>
              <a:t>пайдалануға</a:t>
            </a:r>
            <a:r>
              <a:rPr lang="ru-RU" sz="3198" dirty="0"/>
              <a:t> </a:t>
            </a:r>
            <a:r>
              <a:rPr lang="ru-RU" sz="3198" dirty="0" err="1"/>
              <a:t>мүмкіндік</a:t>
            </a:r>
            <a:r>
              <a:rPr lang="ru-RU" sz="3198" dirty="0"/>
              <a:t> </a:t>
            </a:r>
            <a:r>
              <a:rPr lang="ru-RU" sz="3198" dirty="0" err="1"/>
              <a:t>беретін</a:t>
            </a:r>
            <a:r>
              <a:rPr lang="ru-RU" sz="3198" dirty="0"/>
              <a:t> </a:t>
            </a:r>
            <a:r>
              <a:rPr lang="ru-RU" sz="3198" dirty="0" err="1"/>
              <a:t>әдістердің</a:t>
            </a:r>
            <a:r>
              <a:rPr lang="ru-RU" sz="3198" dirty="0"/>
              <a:t>, </a:t>
            </a:r>
            <a:r>
              <a:rPr lang="ru-RU" sz="3198" dirty="0" err="1"/>
              <a:t>нысандардың</a:t>
            </a:r>
            <a:r>
              <a:rPr lang="ru-RU" sz="3198" dirty="0"/>
              <a:t> </a:t>
            </a:r>
            <a:r>
              <a:rPr lang="ru-RU" sz="3198" dirty="0" err="1"/>
              <a:t>және</a:t>
            </a:r>
            <a:r>
              <a:rPr lang="ru-RU" sz="3198" dirty="0"/>
              <a:t> </a:t>
            </a:r>
            <a:r>
              <a:rPr lang="ru-RU" sz="3198" dirty="0" err="1"/>
              <a:t>басқару</a:t>
            </a:r>
            <a:r>
              <a:rPr lang="ru-RU" sz="3198" dirty="0"/>
              <a:t> </a:t>
            </a:r>
            <a:r>
              <a:rPr lang="ru-RU" sz="3198" dirty="0" err="1"/>
              <a:t>құралдарының</a:t>
            </a:r>
            <a:r>
              <a:rPr lang="ru-RU" sz="3198" dirty="0"/>
              <a:t> </a:t>
            </a:r>
            <a:r>
              <a:rPr lang="ru-RU" sz="3198" dirty="0" err="1"/>
              <a:t>жиынтығы</a:t>
            </a:r>
            <a:r>
              <a:rPr lang="ru-RU" sz="3198" dirty="0"/>
              <a:t>.</a:t>
            </a:r>
          </a:p>
          <a:p>
            <a:pPr marL="0" indent="0">
              <a:buNone/>
            </a:pPr>
            <a:endParaRPr lang="ru-RU" dirty="0"/>
          </a:p>
        </p:txBody>
      </p:sp>
    </p:spTree>
    <p:extLst>
      <p:ext uri="{BB962C8B-B14F-4D97-AF65-F5344CB8AC3E}">
        <p14:creationId xmlns:p14="http://schemas.microsoft.com/office/powerpoint/2010/main" val="4264808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Хабарламаларды</a:t>
            </a:r>
            <a:r>
              <a:rPr lang="ru-RU" dirty="0">
                <a:solidFill>
                  <a:srgbClr val="FF0000"/>
                </a:solidFill>
              </a:rPr>
              <a:t> </a:t>
            </a:r>
            <a:r>
              <a:rPr lang="ru-RU" dirty="0" err="1">
                <a:solidFill>
                  <a:srgbClr val="FF0000"/>
                </a:solidFill>
              </a:rPr>
              <a:t>қабылдаудың</a:t>
            </a:r>
            <a:r>
              <a:rPr lang="ru-RU" dirty="0">
                <a:solidFill>
                  <a:srgbClr val="FF0000"/>
                </a:solidFill>
              </a:rPr>
              <a:t> </a:t>
            </a:r>
            <a:r>
              <a:rPr lang="ru-RU" dirty="0" err="1">
                <a:solidFill>
                  <a:srgbClr val="FF0000"/>
                </a:solidFill>
              </a:rPr>
              <a:t>қандай</a:t>
            </a:r>
            <a:r>
              <a:rPr lang="ru-RU" dirty="0">
                <a:solidFill>
                  <a:srgbClr val="FF0000"/>
                </a:solidFill>
              </a:rPr>
              <a:t> </a:t>
            </a:r>
            <a:r>
              <a:rPr lang="ru-RU" dirty="0" err="1">
                <a:solidFill>
                  <a:srgbClr val="FF0000"/>
                </a:solidFill>
              </a:rPr>
              <a:t>тәсілдері</a:t>
            </a:r>
            <a:r>
              <a:rPr lang="ru-RU" dirty="0">
                <a:solidFill>
                  <a:srgbClr val="FF0000"/>
                </a:solidFill>
              </a:rPr>
              <a:t> бар?</a:t>
            </a:r>
          </a:p>
        </p:txBody>
      </p:sp>
      <p:sp>
        <p:nvSpPr>
          <p:cNvPr id="3" name="Объект 2"/>
          <p:cNvSpPr>
            <a:spLocks noGrp="1"/>
          </p:cNvSpPr>
          <p:nvPr>
            <p:ph idx="1"/>
          </p:nvPr>
        </p:nvSpPr>
        <p:spPr/>
        <p:txBody>
          <a:bodyPr/>
          <a:lstStyle/>
          <a:p>
            <a:pPr marL="0" indent="0">
              <a:buNone/>
            </a:pPr>
            <a:r>
              <a:rPr lang="ru-RU" dirty="0" err="1"/>
              <a:t>Өтініш</a:t>
            </a:r>
            <a:r>
              <a:rPr lang="ru-RU" dirty="0"/>
              <a:t> </a:t>
            </a:r>
            <a:r>
              <a:rPr lang="ru-RU" dirty="0" err="1"/>
              <a:t>берушіге</a:t>
            </a:r>
            <a:r>
              <a:rPr lang="ru-RU" dirty="0"/>
              <a:t> </a:t>
            </a:r>
            <a:r>
              <a:rPr lang="ru-RU" dirty="0" err="1"/>
              <a:t>тегін</a:t>
            </a:r>
            <a:r>
              <a:rPr lang="ru-RU" dirty="0"/>
              <a:t> </a:t>
            </a:r>
            <a:r>
              <a:rPr lang="ru-RU" dirty="0" err="1"/>
              <a:t>және</a:t>
            </a:r>
            <a:r>
              <a:rPr lang="ru-RU" dirty="0"/>
              <a:t> </a:t>
            </a:r>
            <a:r>
              <a:rPr lang="ru-RU" dirty="0" err="1"/>
              <a:t>ыңғайлы</a:t>
            </a:r>
            <a:r>
              <a:rPr lang="ru-RU" dirty="0"/>
              <a:t> </a:t>
            </a:r>
            <a:r>
              <a:rPr lang="ru-RU" dirty="0" err="1"/>
              <a:t>кез</a:t>
            </a:r>
            <a:r>
              <a:rPr lang="ru-RU" dirty="0"/>
              <a:t> </a:t>
            </a:r>
            <a:r>
              <a:rPr lang="ru-RU" dirty="0" err="1"/>
              <a:t>келген</a:t>
            </a:r>
            <a:r>
              <a:rPr lang="ru-RU" dirty="0"/>
              <a:t> </a:t>
            </a:r>
            <a:r>
              <a:rPr lang="ru-RU" dirty="0" err="1"/>
              <a:t>байланыс</a:t>
            </a:r>
            <a:r>
              <a:rPr lang="ru-RU" dirty="0"/>
              <a:t> </a:t>
            </a:r>
            <a:r>
              <a:rPr lang="ru-RU" dirty="0" err="1"/>
              <a:t>арнасы</a:t>
            </a:r>
            <a:endParaRPr lang="ru-RU" dirty="0"/>
          </a:p>
          <a:p>
            <a:r>
              <a:rPr lang="ru-RU" dirty="0"/>
              <a:t>Телефон (8-800-Телефон)</a:t>
            </a:r>
          </a:p>
          <a:p>
            <a:r>
              <a:rPr lang="ru-RU" dirty="0"/>
              <a:t>Веб-сайт / портал</a:t>
            </a:r>
          </a:p>
          <a:p>
            <a:r>
              <a:rPr lang="ru-RU" dirty="0"/>
              <a:t> </a:t>
            </a:r>
            <a:r>
              <a:rPr lang="ru-RU" dirty="0" err="1"/>
              <a:t>Электрондық</a:t>
            </a:r>
            <a:r>
              <a:rPr lang="ru-RU" dirty="0"/>
              <a:t> </a:t>
            </a:r>
            <a:r>
              <a:rPr lang="ru-RU" dirty="0" err="1"/>
              <a:t>пошта</a:t>
            </a:r>
            <a:endParaRPr lang="ru-RU" dirty="0"/>
          </a:p>
          <a:p>
            <a:r>
              <a:rPr lang="ru-RU" dirty="0"/>
              <a:t> Мессенджер</a:t>
            </a:r>
          </a:p>
          <a:p>
            <a:r>
              <a:rPr lang="ru-RU" dirty="0"/>
              <a:t> </a:t>
            </a:r>
            <a:r>
              <a:rPr lang="en-US" dirty="0"/>
              <a:t>QR </a:t>
            </a:r>
            <a:r>
              <a:rPr lang="ru-RU" dirty="0"/>
              <a:t>коды</a:t>
            </a:r>
          </a:p>
        </p:txBody>
      </p:sp>
    </p:spTree>
    <p:extLst>
      <p:ext uri="{BB962C8B-B14F-4D97-AF65-F5344CB8AC3E}">
        <p14:creationId xmlns:p14="http://schemas.microsoft.com/office/powerpoint/2010/main" val="3381189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Анонимді</a:t>
            </a:r>
            <a:r>
              <a:rPr lang="ru-RU" dirty="0">
                <a:solidFill>
                  <a:srgbClr val="FF0000"/>
                </a:solidFill>
              </a:rPr>
              <a:t> </a:t>
            </a:r>
            <a:r>
              <a:rPr lang="ru-RU" dirty="0" err="1">
                <a:solidFill>
                  <a:srgbClr val="FF0000"/>
                </a:solidFill>
              </a:rPr>
              <a:t>хабарламаларды</a:t>
            </a:r>
            <a:r>
              <a:rPr lang="ru-RU" dirty="0">
                <a:solidFill>
                  <a:srgbClr val="FF0000"/>
                </a:solidFill>
              </a:rPr>
              <a:t> </a:t>
            </a:r>
            <a:r>
              <a:rPr lang="ru-RU" dirty="0" err="1">
                <a:solidFill>
                  <a:srgbClr val="FF0000"/>
                </a:solidFill>
              </a:rPr>
              <a:t>қабылдау</a:t>
            </a:r>
            <a:r>
              <a:rPr lang="ru-RU" dirty="0">
                <a:solidFill>
                  <a:srgbClr val="FF0000"/>
                </a:solidFill>
              </a:rPr>
              <a:t> керек пе? </a:t>
            </a:r>
          </a:p>
        </p:txBody>
      </p:sp>
      <p:sp>
        <p:nvSpPr>
          <p:cNvPr id="3" name="Объект 2"/>
          <p:cNvSpPr>
            <a:spLocks noGrp="1"/>
          </p:cNvSpPr>
          <p:nvPr>
            <p:ph idx="1"/>
          </p:nvPr>
        </p:nvSpPr>
        <p:spPr/>
        <p:txBody>
          <a:bodyPr>
            <a:normAutofit/>
          </a:bodyPr>
          <a:lstStyle/>
          <a:p>
            <a:r>
              <a:rPr lang="ru-RU" sz="3200" dirty="0"/>
              <a:t>ИӘ, </a:t>
            </a:r>
            <a:r>
              <a:rPr lang="ru-RU" sz="3200" dirty="0" err="1"/>
              <a:t>өйткені</a:t>
            </a:r>
            <a:r>
              <a:rPr lang="ru-RU" sz="3200" dirty="0"/>
              <a:t> </a:t>
            </a:r>
            <a:r>
              <a:rPr lang="ru-RU" sz="3200" dirty="0" err="1"/>
              <a:t>кез-келген</a:t>
            </a:r>
            <a:r>
              <a:rPr lang="ru-RU" sz="3200" dirty="0"/>
              <a:t> сигнал проблема </a:t>
            </a:r>
            <a:r>
              <a:rPr lang="ru-RU" sz="3200" dirty="0" err="1"/>
              <a:t>туралы</a:t>
            </a:r>
            <a:r>
              <a:rPr lang="ru-RU" sz="3200" dirty="0"/>
              <a:t> </a:t>
            </a:r>
            <a:r>
              <a:rPr lang="ru-RU" sz="3200" dirty="0" err="1"/>
              <a:t>айтады</a:t>
            </a:r>
            <a:endParaRPr lang="ru-RU" sz="3200" dirty="0"/>
          </a:p>
          <a:p>
            <a:r>
              <a:rPr lang="ru-RU" sz="3200" dirty="0" err="1"/>
              <a:t>Қиындық-кейбір</a:t>
            </a:r>
            <a:r>
              <a:rPr lang="ru-RU" sz="3200" dirty="0"/>
              <a:t> </a:t>
            </a:r>
            <a:r>
              <a:rPr lang="ru-RU" sz="3200" dirty="0" err="1"/>
              <a:t>мәліметтерді</a:t>
            </a:r>
            <a:r>
              <a:rPr lang="ru-RU" sz="3200" dirty="0"/>
              <a:t> </a:t>
            </a:r>
            <a:r>
              <a:rPr lang="ru-RU" sz="3200" dirty="0" err="1"/>
              <a:t>нақтылау</a:t>
            </a:r>
            <a:r>
              <a:rPr lang="ru-RU" sz="3200" dirty="0"/>
              <a:t> </a:t>
            </a:r>
            <a:r>
              <a:rPr lang="ru-RU" sz="3200" dirty="0" err="1"/>
              <a:t>мүмкін</a:t>
            </a:r>
            <a:r>
              <a:rPr lang="ru-RU" sz="3200" dirty="0"/>
              <a:t> </a:t>
            </a:r>
            <a:r>
              <a:rPr lang="ru-RU" sz="3200" dirty="0" err="1"/>
              <a:t>встігінде</a:t>
            </a:r>
            <a:endParaRPr lang="ru-RU" sz="3200" dirty="0"/>
          </a:p>
          <a:p>
            <a:endParaRPr lang="en-US" sz="3200" dirty="0"/>
          </a:p>
          <a:p>
            <a:pPr marL="0" indent="0">
              <a:buNone/>
            </a:pPr>
            <a:r>
              <a:rPr lang="ru-RU" sz="3200" dirty="0" err="1">
                <a:solidFill>
                  <a:srgbClr val="FF0000"/>
                </a:solidFill>
              </a:rPr>
              <a:t>Бірақ</a:t>
            </a:r>
            <a:r>
              <a:rPr lang="ru-RU" sz="3200" dirty="0">
                <a:solidFill>
                  <a:srgbClr val="FF0000"/>
                </a:solidFill>
              </a:rPr>
              <a:t> </a:t>
            </a:r>
            <a:r>
              <a:rPr lang="ru-RU" sz="3200" dirty="0" err="1">
                <a:solidFill>
                  <a:srgbClr val="FF0000"/>
                </a:solidFill>
              </a:rPr>
              <a:t>ескеру</a:t>
            </a:r>
            <a:r>
              <a:rPr lang="ru-RU" sz="3200" dirty="0">
                <a:solidFill>
                  <a:srgbClr val="FF0000"/>
                </a:solidFill>
              </a:rPr>
              <a:t> керек: </a:t>
            </a:r>
            <a:r>
              <a:rPr lang="ru-RU" sz="3200" dirty="0" err="1"/>
              <a:t>көбінесе</a:t>
            </a:r>
            <a:r>
              <a:rPr lang="ru-RU" sz="3200" dirty="0"/>
              <a:t> </a:t>
            </a:r>
            <a:r>
              <a:rPr lang="ru-RU" sz="3200" dirty="0" err="1"/>
              <a:t>анонимді</a:t>
            </a:r>
            <a:r>
              <a:rPr lang="ru-RU" sz="3200" dirty="0"/>
              <a:t> </a:t>
            </a:r>
            <a:r>
              <a:rPr lang="ru-RU" sz="3200" dirty="0" err="1"/>
              <a:t>хабарламалардың</a:t>
            </a:r>
            <a:r>
              <a:rPr lang="ru-RU" sz="3200" dirty="0"/>
              <a:t> </a:t>
            </a:r>
            <a:r>
              <a:rPr lang="ru-RU" sz="3200" dirty="0" err="1"/>
              <a:t>көмегімен</a:t>
            </a:r>
            <a:r>
              <a:rPr lang="ru-RU" sz="3200" dirty="0"/>
              <a:t> </a:t>
            </a:r>
            <a:r>
              <a:rPr lang="ru-RU" sz="3200" dirty="0" err="1"/>
              <a:t>адамдар</a:t>
            </a:r>
            <a:r>
              <a:rPr lang="ru-RU" sz="3200" dirty="0"/>
              <a:t> </a:t>
            </a:r>
            <a:r>
              <a:rPr lang="ru-RU" sz="3200" dirty="0" err="1"/>
              <a:t>жеке</a:t>
            </a:r>
            <a:r>
              <a:rPr lang="ru-RU" sz="3200" dirty="0"/>
              <a:t> </a:t>
            </a:r>
            <a:r>
              <a:rPr lang="ru-RU" sz="3200" dirty="0" err="1"/>
              <a:t>есеп</a:t>
            </a:r>
            <a:r>
              <a:rPr lang="ru-RU" sz="3200" dirty="0"/>
              <a:t> </a:t>
            </a:r>
            <a:r>
              <a:rPr lang="ru-RU" sz="3200" dirty="0" err="1"/>
              <a:t>айырысуға</a:t>
            </a:r>
            <a:r>
              <a:rPr lang="ru-RU" sz="3200" dirty="0"/>
              <a:t> </a:t>
            </a:r>
            <a:r>
              <a:rPr lang="ru-RU" sz="3200" dirty="0" err="1"/>
              <a:t>барып</a:t>
            </a:r>
            <a:r>
              <a:rPr lang="ru-RU" sz="3200" dirty="0"/>
              <a:t> </a:t>
            </a:r>
            <a:r>
              <a:rPr lang="ru-RU" sz="3200" dirty="0" err="1"/>
              <a:t>жатады</a:t>
            </a:r>
            <a:endParaRPr lang="ru-RU" sz="3200" dirty="0"/>
          </a:p>
        </p:txBody>
      </p:sp>
    </p:spTree>
    <p:extLst>
      <p:ext uri="{BB962C8B-B14F-4D97-AF65-F5344CB8AC3E}">
        <p14:creationId xmlns:p14="http://schemas.microsoft.com/office/powerpoint/2010/main" val="2683877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Барлық</a:t>
            </a:r>
            <a:r>
              <a:rPr lang="ru-RU" dirty="0">
                <a:solidFill>
                  <a:srgbClr val="FF0000"/>
                </a:solidFill>
              </a:rPr>
              <a:t> «</a:t>
            </a:r>
            <a:r>
              <a:rPr lang="ru-RU" dirty="0" err="1">
                <a:solidFill>
                  <a:srgbClr val="FF0000"/>
                </a:solidFill>
              </a:rPr>
              <a:t>жедел</a:t>
            </a:r>
            <a:r>
              <a:rPr lang="ru-RU" dirty="0">
                <a:solidFill>
                  <a:srgbClr val="FF0000"/>
                </a:solidFill>
              </a:rPr>
              <a:t> </a:t>
            </a:r>
            <a:r>
              <a:rPr lang="ru-RU" dirty="0" err="1">
                <a:solidFill>
                  <a:srgbClr val="FF0000"/>
                </a:solidFill>
              </a:rPr>
              <a:t>желі</a:t>
            </a:r>
            <a:r>
              <a:rPr lang="ru-RU" dirty="0">
                <a:solidFill>
                  <a:srgbClr val="FF0000"/>
                </a:solidFill>
              </a:rPr>
              <a:t>» </a:t>
            </a:r>
            <a:r>
              <a:rPr lang="ru-RU" dirty="0" err="1">
                <a:solidFill>
                  <a:srgbClr val="FF0000"/>
                </a:solidFill>
              </a:rPr>
              <a:t>хабарламалары</a:t>
            </a:r>
            <a:r>
              <a:rPr lang="ru-RU" dirty="0">
                <a:solidFill>
                  <a:srgbClr val="FF0000"/>
                </a:solidFill>
              </a:rPr>
              <a:t> </a:t>
            </a:r>
            <a:r>
              <a:rPr lang="ru-RU" dirty="0" err="1">
                <a:solidFill>
                  <a:srgbClr val="FF0000"/>
                </a:solidFill>
              </a:rPr>
              <a:t>бірден</a:t>
            </a:r>
            <a:r>
              <a:rPr lang="ru-RU" dirty="0">
                <a:solidFill>
                  <a:srgbClr val="FF0000"/>
                </a:solidFill>
              </a:rPr>
              <a:t> </a:t>
            </a:r>
            <a:r>
              <a:rPr lang="ru-RU" dirty="0" err="1">
                <a:solidFill>
                  <a:srgbClr val="FF0000"/>
                </a:solidFill>
              </a:rPr>
              <a:t>құқық</a:t>
            </a:r>
            <a:r>
              <a:rPr lang="ru-RU" dirty="0">
                <a:solidFill>
                  <a:srgbClr val="FF0000"/>
                </a:solidFill>
              </a:rPr>
              <a:t> </a:t>
            </a:r>
            <a:r>
              <a:rPr lang="ru-RU" dirty="0" err="1">
                <a:solidFill>
                  <a:srgbClr val="FF0000"/>
                </a:solidFill>
              </a:rPr>
              <a:t>бұзушылықты</a:t>
            </a:r>
            <a:r>
              <a:rPr lang="ru-RU" dirty="0">
                <a:solidFill>
                  <a:srgbClr val="FF0000"/>
                </a:solidFill>
              </a:rPr>
              <a:t> </a:t>
            </a:r>
            <a:r>
              <a:rPr lang="ru-RU" dirty="0" err="1">
                <a:solidFill>
                  <a:srgbClr val="FF0000"/>
                </a:solidFill>
              </a:rPr>
              <a:t>білдіре</a:t>
            </a:r>
            <a:r>
              <a:rPr lang="ru-RU" dirty="0">
                <a:solidFill>
                  <a:srgbClr val="FF0000"/>
                </a:solidFill>
              </a:rPr>
              <a:t> ме?</a:t>
            </a:r>
          </a:p>
        </p:txBody>
      </p:sp>
      <p:sp>
        <p:nvSpPr>
          <p:cNvPr id="3" name="Объект 2"/>
          <p:cNvSpPr>
            <a:spLocks noGrp="1"/>
          </p:cNvSpPr>
          <p:nvPr>
            <p:ph idx="1"/>
          </p:nvPr>
        </p:nvSpPr>
        <p:spPr>
          <a:xfrm>
            <a:off x="838200" y="2059696"/>
            <a:ext cx="10515600" cy="4351338"/>
          </a:xfrm>
        </p:spPr>
        <p:txBody>
          <a:bodyPr/>
          <a:lstStyle/>
          <a:p>
            <a:r>
              <a:rPr lang="ru-RU" dirty="0" err="1"/>
              <a:t>Өтініш</a:t>
            </a:r>
            <a:r>
              <a:rPr lang="ru-RU" dirty="0"/>
              <a:t> </a:t>
            </a:r>
            <a:r>
              <a:rPr lang="ru-RU" dirty="0" err="1"/>
              <a:t>берушілер</a:t>
            </a:r>
            <a:r>
              <a:rPr lang="ru-RU" dirty="0"/>
              <a:t> </a:t>
            </a:r>
            <a:r>
              <a:rPr lang="ru-RU" dirty="0" err="1"/>
              <a:t>өздеріне</a:t>
            </a:r>
            <a:r>
              <a:rPr lang="ru-RU" dirty="0"/>
              <a:t> не </a:t>
            </a:r>
            <a:r>
              <a:rPr lang="ru-RU" dirty="0" err="1"/>
              <a:t>көрінетіні</a:t>
            </a:r>
            <a:r>
              <a:rPr lang="ru-RU" dirty="0"/>
              <a:t> </a:t>
            </a:r>
            <a:r>
              <a:rPr lang="ru-RU" dirty="0" err="1"/>
              <a:t>туралы</a:t>
            </a:r>
            <a:r>
              <a:rPr lang="ru-RU" dirty="0"/>
              <a:t> </a:t>
            </a:r>
            <a:r>
              <a:rPr lang="ru-RU" dirty="0" err="1"/>
              <a:t>жиі</a:t>
            </a:r>
            <a:r>
              <a:rPr lang="ru-RU" dirty="0"/>
              <a:t> </a:t>
            </a:r>
            <a:r>
              <a:rPr lang="ru-RU" dirty="0" err="1"/>
              <a:t>хабарлайды</a:t>
            </a:r>
            <a:r>
              <a:rPr lang="ru-RU" dirty="0"/>
              <a:t> (</a:t>
            </a:r>
            <a:r>
              <a:rPr lang="ru-RU" dirty="0" err="1"/>
              <a:t>бірақ</a:t>
            </a:r>
            <a:r>
              <a:rPr lang="ru-RU" dirty="0"/>
              <a:t> </a:t>
            </a:r>
            <a:r>
              <a:rPr lang="ru-RU" dirty="0" err="1"/>
              <a:t>шын</a:t>
            </a:r>
            <a:r>
              <a:rPr lang="ru-RU" dirty="0"/>
              <a:t> </a:t>
            </a:r>
            <a:r>
              <a:rPr lang="ru-RU" dirty="0" err="1"/>
              <a:t>мәнінде</a:t>
            </a:r>
            <a:r>
              <a:rPr lang="ru-RU" dirty="0"/>
              <a:t> </a:t>
            </a:r>
            <a:r>
              <a:rPr lang="ru-RU" dirty="0" err="1"/>
              <a:t>тамақтанудың</a:t>
            </a:r>
            <a:r>
              <a:rPr lang="ru-RU" dirty="0"/>
              <a:t> </a:t>
            </a:r>
            <a:r>
              <a:rPr lang="ru-RU" dirty="0" err="1"/>
              <a:t>қажеті</a:t>
            </a:r>
            <a:r>
              <a:rPr lang="ru-RU" dirty="0"/>
              <a:t> </a:t>
            </a:r>
            <a:r>
              <a:rPr lang="ru-RU" dirty="0" err="1"/>
              <a:t>жоқ</a:t>
            </a:r>
            <a:r>
              <a:rPr lang="ru-RU" dirty="0"/>
              <a:t>)</a:t>
            </a:r>
          </a:p>
          <a:p>
            <a:r>
              <a:rPr lang="ru-RU" dirty="0" err="1"/>
              <a:t>Сондықтан</a:t>
            </a:r>
            <a:r>
              <a:rPr lang="ru-RU" dirty="0"/>
              <a:t> </a:t>
            </a:r>
            <a:r>
              <a:rPr lang="ru-RU" dirty="0" err="1"/>
              <a:t>егжей</a:t>
            </a:r>
            <a:r>
              <a:rPr lang="ru-RU" dirty="0"/>
              <a:t> </a:t>
            </a:r>
            <a:r>
              <a:rPr lang="ru-RU" dirty="0" err="1"/>
              <a:t>тегжейлі</a:t>
            </a:r>
            <a:r>
              <a:rPr lang="ru-RU" dirty="0"/>
              <a:t> </a:t>
            </a:r>
            <a:r>
              <a:rPr lang="ru-RU" dirty="0" err="1"/>
              <a:t>тексеру</a:t>
            </a:r>
            <a:r>
              <a:rPr lang="ru-RU" dirty="0"/>
              <a:t> </a:t>
            </a:r>
            <a:r>
              <a:rPr lang="ru-RU" dirty="0" err="1"/>
              <a:t>қажет</a:t>
            </a:r>
            <a:endParaRPr lang="ru-RU" dirty="0"/>
          </a:p>
          <a:p>
            <a:r>
              <a:rPr lang="ru-RU" dirty="0" err="1"/>
              <a:t>Әйтпесе</a:t>
            </a:r>
            <a:r>
              <a:rPr lang="ru-RU" dirty="0"/>
              <a:t> </a:t>
            </a:r>
            <a:r>
              <a:rPr lang="ru-RU" dirty="0" err="1"/>
              <a:t>жазықсыз</a:t>
            </a:r>
            <a:r>
              <a:rPr lang="ru-RU" dirty="0"/>
              <a:t> </a:t>
            </a:r>
            <a:r>
              <a:rPr lang="ru-RU" dirty="0" err="1"/>
              <a:t>адамды</a:t>
            </a:r>
            <a:r>
              <a:rPr lang="ru-RU" dirty="0"/>
              <a:t> </a:t>
            </a:r>
            <a:r>
              <a:rPr lang="ru-RU" dirty="0" err="1"/>
              <a:t>жазалау</a:t>
            </a:r>
            <a:r>
              <a:rPr lang="ru-RU" dirty="0"/>
              <a:t> </a:t>
            </a:r>
            <a:r>
              <a:rPr lang="ru-RU" dirty="0" err="1"/>
              <a:t>қаупі</a:t>
            </a:r>
            <a:r>
              <a:rPr lang="ru-RU" dirty="0"/>
              <a:t> бар</a:t>
            </a:r>
          </a:p>
          <a:p>
            <a:r>
              <a:rPr lang="ru-RU" dirty="0" err="1"/>
              <a:t>Бұл</a:t>
            </a:r>
            <a:r>
              <a:rPr lang="ru-RU" dirty="0"/>
              <a:t> </a:t>
            </a:r>
            <a:r>
              <a:rPr lang="ru-RU" dirty="0" err="1"/>
              <a:t>өз</a:t>
            </a:r>
            <a:r>
              <a:rPr lang="ru-RU" dirty="0"/>
              <a:t> </a:t>
            </a:r>
            <a:r>
              <a:rPr lang="ru-RU" dirty="0" err="1"/>
              <a:t>кезегінде</a:t>
            </a:r>
            <a:r>
              <a:rPr lang="ru-RU" dirty="0"/>
              <a:t> «</a:t>
            </a:r>
            <a:r>
              <a:rPr lang="ru-RU" dirty="0" err="1"/>
              <a:t>жедел</a:t>
            </a:r>
            <a:r>
              <a:rPr lang="ru-RU" dirty="0"/>
              <a:t> </a:t>
            </a:r>
            <a:r>
              <a:rPr lang="ru-RU" dirty="0" err="1"/>
              <a:t>желінің</a:t>
            </a:r>
            <a:r>
              <a:rPr lang="ru-RU" dirty="0"/>
              <a:t>» </a:t>
            </a:r>
            <a:r>
              <a:rPr lang="ru-RU" dirty="0" err="1"/>
              <a:t>беделін</a:t>
            </a:r>
            <a:r>
              <a:rPr lang="ru-RU" dirty="0"/>
              <a:t> </a:t>
            </a:r>
            <a:r>
              <a:rPr lang="ru-RU" dirty="0" err="1"/>
              <a:t>түсіруге</a:t>
            </a:r>
            <a:r>
              <a:rPr lang="ru-RU" dirty="0"/>
              <a:t> </a:t>
            </a:r>
            <a:r>
              <a:rPr lang="ru-RU" dirty="0" err="1"/>
              <a:t>әкеледі</a:t>
            </a:r>
            <a:endParaRPr lang="ru-RU" dirty="0"/>
          </a:p>
        </p:txBody>
      </p:sp>
    </p:spTree>
    <p:extLst>
      <p:ext uri="{BB962C8B-B14F-4D97-AF65-F5344CB8AC3E}">
        <p14:creationId xmlns:p14="http://schemas.microsoft.com/office/powerpoint/2010/main" val="2904984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Келесі</a:t>
            </a:r>
            <a:r>
              <a:rPr lang="ru-RU" dirty="0">
                <a:solidFill>
                  <a:srgbClr val="FF0000"/>
                </a:solidFill>
              </a:rPr>
              <a:t> </a:t>
            </a:r>
            <a:r>
              <a:rPr lang="ru-RU" dirty="0" err="1">
                <a:solidFill>
                  <a:srgbClr val="FF0000"/>
                </a:solidFill>
              </a:rPr>
              <a:t>хабарламада</a:t>
            </a:r>
            <a:r>
              <a:rPr lang="ru-RU" dirty="0">
                <a:solidFill>
                  <a:srgbClr val="FF0000"/>
                </a:solidFill>
              </a:rPr>
              <a:t> не </a:t>
            </a:r>
            <a:r>
              <a:rPr lang="ru-RU" dirty="0" err="1">
                <a:solidFill>
                  <a:srgbClr val="FF0000"/>
                </a:solidFill>
              </a:rPr>
              <a:t>болады</a:t>
            </a:r>
            <a:r>
              <a:rPr lang="ru-RU" dirty="0">
                <a:solidFill>
                  <a:srgbClr val="FF0000"/>
                </a:solidFill>
              </a:rPr>
              <a:t>?</a:t>
            </a:r>
          </a:p>
        </p:txBody>
      </p:sp>
      <p:sp>
        <p:nvSpPr>
          <p:cNvPr id="3" name="Объект 2"/>
          <p:cNvSpPr>
            <a:spLocks noGrp="1"/>
          </p:cNvSpPr>
          <p:nvPr>
            <p:ph idx="1"/>
          </p:nvPr>
        </p:nvSpPr>
        <p:spPr/>
        <p:txBody>
          <a:bodyPr/>
          <a:lstStyle/>
          <a:p>
            <a:r>
              <a:rPr lang="ru-RU" dirty="0" err="1"/>
              <a:t>Ең</a:t>
            </a:r>
            <a:r>
              <a:rPr lang="ru-RU" dirty="0"/>
              <a:t> </a:t>
            </a:r>
            <a:r>
              <a:rPr lang="ru-RU" dirty="0" err="1"/>
              <a:t>алдымен</a:t>
            </a:r>
            <a:r>
              <a:rPr lang="ru-RU" dirty="0"/>
              <a:t>, </a:t>
            </a:r>
            <a:r>
              <a:rPr lang="ru-RU" dirty="0" err="1"/>
              <a:t>тексеруді</a:t>
            </a:r>
            <a:r>
              <a:rPr lang="ru-RU" dirty="0"/>
              <a:t> </a:t>
            </a:r>
            <a:r>
              <a:rPr lang="ru-RU" dirty="0" err="1"/>
              <a:t>қаншалықты</a:t>
            </a:r>
            <a:r>
              <a:rPr lang="ru-RU" dirty="0"/>
              <a:t> </a:t>
            </a:r>
            <a:r>
              <a:rPr lang="ru-RU" dirty="0" err="1"/>
              <a:t>шұғыл</a:t>
            </a:r>
            <a:r>
              <a:rPr lang="ru-RU" dirty="0"/>
              <a:t> </a:t>
            </a:r>
            <a:r>
              <a:rPr lang="ru-RU" dirty="0" err="1"/>
              <a:t>жүргізу</a:t>
            </a:r>
            <a:r>
              <a:rPr lang="ru-RU" dirty="0"/>
              <a:t> керек?</a:t>
            </a:r>
          </a:p>
          <a:p>
            <a:r>
              <a:rPr lang="ru-RU" dirty="0" err="1"/>
              <a:t>Егер</a:t>
            </a:r>
            <a:r>
              <a:rPr lang="ru-RU" dirty="0"/>
              <a:t> </a:t>
            </a:r>
            <a:r>
              <a:rPr lang="ru-RU" dirty="0" err="1"/>
              <a:t>шұғыл</a:t>
            </a:r>
            <a:r>
              <a:rPr lang="ru-RU" dirty="0"/>
              <a:t> </a:t>
            </a:r>
            <a:r>
              <a:rPr lang="ru-RU" dirty="0" err="1"/>
              <a:t>болса-тексеруді</a:t>
            </a:r>
            <a:r>
              <a:rPr lang="ru-RU" dirty="0"/>
              <a:t> комплаенс </a:t>
            </a:r>
            <a:r>
              <a:rPr lang="ru-RU" dirty="0" err="1"/>
              <a:t>қызметі</a:t>
            </a:r>
            <a:r>
              <a:rPr lang="ru-RU" dirty="0"/>
              <a:t> </a:t>
            </a:r>
            <a:r>
              <a:rPr lang="ru-RU" dirty="0" err="1"/>
              <a:t>жүргізеді</a:t>
            </a:r>
            <a:endParaRPr lang="ru-RU" dirty="0"/>
          </a:p>
          <a:p>
            <a:r>
              <a:rPr lang="ru-RU" dirty="0" err="1"/>
              <a:t>Егер</a:t>
            </a:r>
            <a:r>
              <a:rPr lang="ru-RU" dirty="0"/>
              <a:t> </a:t>
            </a:r>
            <a:r>
              <a:rPr lang="ru-RU" dirty="0" err="1"/>
              <a:t>сұрақ</a:t>
            </a:r>
            <a:r>
              <a:rPr lang="ru-RU" dirty="0"/>
              <a:t> </a:t>
            </a:r>
            <a:r>
              <a:rPr lang="ru-RU" dirty="0" err="1"/>
              <a:t>нақты</a:t>
            </a:r>
            <a:r>
              <a:rPr lang="ru-RU" dirty="0"/>
              <a:t> </a:t>
            </a:r>
            <a:r>
              <a:rPr lang="ru-RU" dirty="0" err="1"/>
              <a:t>болса-тергеу</a:t>
            </a:r>
            <a:r>
              <a:rPr lang="ru-RU" dirty="0"/>
              <a:t> </a:t>
            </a:r>
            <a:r>
              <a:rPr lang="ru-RU" dirty="0" err="1"/>
              <a:t>үшін</a:t>
            </a:r>
            <a:r>
              <a:rPr lang="ru-RU" dirty="0"/>
              <a:t> </a:t>
            </a:r>
            <a:r>
              <a:rPr lang="ru-RU" dirty="0" err="1"/>
              <a:t>жұмыс</a:t>
            </a:r>
            <a:r>
              <a:rPr lang="ru-RU" dirty="0"/>
              <a:t> </a:t>
            </a:r>
            <a:r>
              <a:rPr lang="ru-RU" dirty="0" err="1"/>
              <a:t>тобын</a:t>
            </a:r>
            <a:r>
              <a:rPr lang="ru-RU" dirty="0"/>
              <a:t> (</a:t>
            </a:r>
            <a:r>
              <a:rPr lang="ru-RU" dirty="0" err="1"/>
              <a:t>комиссияны</a:t>
            </a:r>
            <a:r>
              <a:rPr lang="ru-RU" dirty="0"/>
              <a:t>) </a:t>
            </a:r>
            <a:r>
              <a:rPr lang="ru-RU" dirty="0" err="1"/>
              <a:t>құруға</a:t>
            </a:r>
            <a:r>
              <a:rPr lang="ru-RU" dirty="0"/>
              <a:t> </a:t>
            </a:r>
            <a:r>
              <a:rPr lang="ru-RU" dirty="0" err="1"/>
              <a:t>болады</a:t>
            </a:r>
            <a:endParaRPr lang="ru-RU" dirty="0"/>
          </a:p>
          <a:p>
            <a:r>
              <a:rPr lang="ru-RU" dirty="0" err="1"/>
              <a:t>Егер</a:t>
            </a:r>
            <a:r>
              <a:rPr lang="ru-RU" dirty="0"/>
              <a:t> </a:t>
            </a:r>
            <a:r>
              <a:rPr lang="ru-RU" dirty="0" err="1"/>
              <a:t>сұрақ</a:t>
            </a:r>
            <a:r>
              <a:rPr lang="ru-RU" dirty="0"/>
              <a:t> </a:t>
            </a:r>
            <a:r>
              <a:rPr lang="ru-RU" dirty="0" err="1"/>
              <a:t>уақытты</a:t>
            </a:r>
            <a:r>
              <a:rPr lang="ru-RU" dirty="0"/>
              <a:t> </a:t>
            </a:r>
            <a:r>
              <a:rPr lang="ru-RU" dirty="0" err="1"/>
              <a:t>қажет</a:t>
            </a:r>
            <a:r>
              <a:rPr lang="ru-RU" dirty="0"/>
              <a:t> </a:t>
            </a:r>
            <a:r>
              <a:rPr lang="ru-RU" dirty="0" err="1"/>
              <a:t>етсе</a:t>
            </a:r>
            <a:r>
              <a:rPr lang="ru-RU" dirty="0"/>
              <a:t>, </a:t>
            </a:r>
            <a:r>
              <a:rPr lang="ru-RU" dirty="0" err="1"/>
              <a:t>өтініш</a:t>
            </a:r>
            <a:r>
              <a:rPr lang="ru-RU" dirty="0"/>
              <a:t> </a:t>
            </a:r>
            <a:r>
              <a:rPr lang="ru-RU" dirty="0" err="1"/>
              <a:t>берушіге</a:t>
            </a:r>
            <a:r>
              <a:rPr lang="ru-RU" dirty="0"/>
              <a:t> </a:t>
            </a:r>
            <a:r>
              <a:rPr lang="ru-RU" dirty="0" err="1"/>
              <a:t>бұл</a:t>
            </a:r>
            <a:r>
              <a:rPr lang="ru-RU" dirty="0"/>
              <a:t> </a:t>
            </a:r>
            <a:r>
              <a:rPr lang="ru-RU" dirty="0" err="1"/>
              <a:t>туралы</a:t>
            </a:r>
            <a:r>
              <a:rPr lang="ru-RU" dirty="0"/>
              <a:t> </a:t>
            </a:r>
            <a:r>
              <a:rPr lang="ru-RU" dirty="0" err="1"/>
              <a:t>ескерткен</a:t>
            </a:r>
            <a:r>
              <a:rPr lang="ru-RU" dirty="0"/>
              <a:t> </a:t>
            </a:r>
            <a:r>
              <a:rPr lang="ru-RU" dirty="0" err="1"/>
              <a:t>дұрыс</a:t>
            </a:r>
            <a:endParaRPr lang="ru-RU" dirty="0"/>
          </a:p>
        </p:txBody>
      </p:sp>
    </p:spTree>
    <p:extLst>
      <p:ext uri="{BB962C8B-B14F-4D97-AF65-F5344CB8AC3E}">
        <p14:creationId xmlns:p14="http://schemas.microsoft.com/office/powerpoint/2010/main" val="3947601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Өтініш</a:t>
            </a:r>
            <a:r>
              <a:rPr lang="ru-RU" dirty="0">
                <a:solidFill>
                  <a:srgbClr val="FF0000"/>
                </a:solidFill>
              </a:rPr>
              <a:t> </a:t>
            </a:r>
            <a:r>
              <a:rPr lang="ru-RU" dirty="0" err="1">
                <a:solidFill>
                  <a:srgbClr val="FF0000"/>
                </a:solidFill>
              </a:rPr>
              <a:t>берушімен</a:t>
            </a:r>
            <a:r>
              <a:rPr lang="ru-RU" dirty="0">
                <a:solidFill>
                  <a:srgbClr val="FF0000"/>
                </a:solidFill>
              </a:rPr>
              <a:t> </a:t>
            </a:r>
            <a:r>
              <a:rPr lang="ru-RU" dirty="0" err="1">
                <a:solidFill>
                  <a:srgbClr val="FF0000"/>
                </a:solidFill>
              </a:rPr>
              <a:t>кері</a:t>
            </a:r>
            <a:r>
              <a:rPr lang="ru-RU" dirty="0">
                <a:solidFill>
                  <a:srgbClr val="FF0000"/>
                </a:solidFill>
              </a:rPr>
              <a:t> </a:t>
            </a:r>
            <a:r>
              <a:rPr lang="ru-RU" dirty="0" err="1">
                <a:solidFill>
                  <a:srgbClr val="FF0000"/>
                </a:solidFill>
              </a:rPr>
              <a:t>байланыс</a:t>
            </a:r>
            <a:r>
              <a:rPr lang="ru-RU" dirty="0">
                <a:solidFill>
                  <a:srgbClr val="FF0000"/>
                </a:solidFill>
              </a:rPr>
              <a:t> – </a:t>
            </a:r>
            <a:r>
              <a:rPr lang="ru-RU" dirty="0" err="1">
                <a:solidFill>
                  <a:srgbClr val="FF0000"/>
                </a:solidFill>
              </a:rPr>
              <a:t>ол</a:t>
            </a:r>
            <a:r>
              <a:rPr lang="ru-RU" dirty="0">
                <a:solidFill>
                  <a:srgbClr val="FF0000"/>
                </a:solidFill>
              </a:rPr>
              <a:t> не </a:t>
            </a:r>
            <a:r>
              <a:rPr lang="ru-RU" dirty="0" err="1">
                <a:solidFill>
                  <a:srgbClr val="FF0000"/>
                </a:solidFill>
              </a:rPr>
              <a:t>үшін</a:t>
            </a:r>
            <a:r>
              <a:rPr lang="ru-RU" dirty="0">
                <a:solidFill>
                  <a:srgbClr val="FF0000"/>
                </a:solidFill>
              </a:rPr>
              <a:t> </a:t>
            </a:r>
            <a:r>
              <a:rPr lang="ru-RU" dirty="0" err="1">
                <a:solidFill>
                  <a:srgbClr val="FF0000"/>
                </a:solidFill>
              </a:rPr>
              <a:t>қажет</a:t>
            </a:r>
            <a:r>
              <a:rPr lang="ru-RU" dirty="0">
                <a:solidFill>
                  <a:srgbClr val="FF0000"/>
                </a:solidFill>
              </a:rPr>
              <a:t>?</a:t>
            </a:r>
          </a:p>
        </p:txBody>
      </p:sp>
      <p:sp>
        <p:nvSpPr>
          <p:cNvPr id="3" name="Объект 2"/>
          <p:cNvSpPr>
            <a:spLocks noGrp="1"/>
          </p:cNvSpPr>
          <p:nvPr>
            <p:ph idx="1"/>
          </p:nvPr>
        </p:nvSpPr>
        <p:spPr/>
        <p:txBody>
          <a:bodyPr>
            <a:normAutofit/>
          </a:bodyPr>
          <a:lstStyle/>
          <a:p>
            <a:r>
              <a:rPr lang="ru-RU" sz="3200" dirty="0"/>
              <a:t>«</a:t>
            </a:r>
            <a:r>
              <a:rPr lang="ru-RU" sz="3200" dirty="0" err="1"/>
              <a:t>Жедел</a:t>
            </a:r>
            <a:r>
              <a:rPr lang="ru-RU" sz="3200" dirty="0"/>
              <a:t> </a:t>
            </a:r>
            <a:r>
              <a:rPr lang="ru-RU" sz="3200" dirty="0" err="1"/>
              <a:t>желі</a:t>
            </a:r>
            <a:r>
              <a:rPr lang="ru-RU" sz="3200" dirty="0"/>
              <a:t>» - </a:t>
            </a:r>
            <a:r>
              <a:rPr lang="ru-RU" sz="3200" dirty="0" err="1"/>
              <a:t>бұл</a:t>
            </a:r>
            <a:r>
              <a:rPr lang="ru-RU" sz="3200" dirty="0"/>
              <a:t> </a:t>
            </a:r>
            <a:r>
              <a:rPr lang="ru-RU" sz="3200" dirty="0" err="1"/>
              <a:t>өтініш</a:t>
            </a:r>
            <a:r>
              <a:rPr lang="ru-RU" sz="3200" dirty="0"/>
              <a:t> </a:t>
            </a:r>
            <a:r>
              <a:rPr lang="ru-RU" sz="3200" dirty="0" err="1"/>
              <a:t>берушінің</a:t>
            </a:r>
            <a:r>
              <a:rPr lang="ru-RU" sz="3200" dirty="0"/>
              <a:t> </a:t>
            </a:r>
            <a:r>
              <a:rPr lang="ru-RU" sz="3200" dirty="0" err="1"/>
              <a:t>мемлекеттік</a:t>
            </a:r>
            <a:r>
              <a:rPr lang="ru-RU" sz="3200" dirty="0"/>
              <a:t> </a:t>
            </a:r>
            <a:r>
              <a:rPr lang="ru-RU" sz="3200" dirty="0" err="1"/>
              <a:t>органдарға</a:t>
            </a:r>
            <a:r>
              <a:rPr lang="ru-RU" sz="3200" dirty="0"/>
              <a:t> </a:t>
            </a:r>
            <a:r>
              <a:rPr lang="ru-RU" sz="3200" dirty="0" err="1"/>
              <a:t>жүгінгенге</a:t>
            </a:r>
            <a:r>
              <a:rPr lang="ru-RU" sz="3200" dirty="0"/>
              <a:t> </a:t>
            </a:r>
            <a:r>
              <a:rPr lang="ru-RU" sz="3200" dirty="0" err="1"/>
              <a:t>дейін</a:t>
            </a:r>
            <a:r>
              <a:rPr lang="ru-RU" sz="3200" dirty="0"/>
              <a:t> </a:t>
            </a:r>
            <a:r>
              <a:rPr lang="ru-RU" sz="3200" dirty="0" err="1"/>
              <a:t>ұйымға</a:t>
            </a:r>
            <a:r>
              <a:rPr lang="ru-RU" sz="3200" dirty="0"/>
              <a:t> </a:t>
            </a:r>
            <a:r>
              <a:rPr lang="ru-RU" sz="3200" dirty="0" err="1"/>
              <a:t>жүгіну</a:t>
            </a:r>
            <a:r>
              <a:rPr lang="ru-RU" sz="3200" dirty="0"/>
              <a:t> </a:t>
            </a:r>
            <a:r>
              <a:rPr lang="ru-RU" sz="3200" dirty="0" err="1"/>
              <a:t>мүмкіндігі</a:t>
            </a:r>
            <a:endParaRPr lang="ru-RU" sz="3200" dirty="0"/>
          </a:p>
          <a:p>
            <a:r>
              <a:rPr lang="ru-RU" sz="3200" dirty="0" err="1"/>
              <a:t>Сондықтан</a:t>
            </a:r>
            <a:r>
              <a:rPr lang="ru-RU" sz="3200" dirty="0"/>
              <a:t> </a:t>
            </a:r>
            <a:r>
              <a:rPr lang="ru-RU" sz="3200" dirty="0" err="1"/>
              <a:t>өтініш</a:t>
            </a:r>
            <a:r>
              <a:rPr lang="ru-RU" sz="3200" dirty="0"/>
              <a:t> </a:t>
            </a:r>
            <a:r>
              <a:rPr lang="ru-RU" sz="3200" dirty="0" err="1"/>
              <a:t>берушіні</a:t>
            </a:r>
            <a:r>
              <a:rPr lang="ru-RU" sz="3200" dirty="0"/>
              <a:t> </a:t>
            </a:r>
            <a:r>
              <a:rPr lang="ru-RU" sz="3200" dirty="0" err="1"/>
              <a:t>хабардар</a:t>
            </a:r>
            <a:r>
              <a:rPr lang="ru-RU" sz="3200" dirty="0"/>
              <a:t> </a:t>
            </a:r>
            <a:r>
              <a:rPr lang="ru-RU" sz="3200" dirty="0" err="1"/>
              <a:t>етіп</a:t>
            </a:r>
            <a:r>
              <a:rPr lang="ru-RU" sz="3200" dirty="0"/>
              <a:t> </a:t>
            </a:r>
            <a:r>
              <a:rPr lang="ru-RU" sz="3200" dirty="0" err="1"/>
              <a:t>отыру</a:t>
            </a:r>
            <a:r>
              <a:rPr lang="ru-RU" sz="3200" dirty="0"/>
              <a:t> керек, </a:t>
            </a:r>
            <a:r>
              <a:rPr lang="ru-RU" sz="3200" dirty="0" err="1"/>
              <a:t>сондықтан</a:t>
            </a:r>
            <a:r>
              <a:rPr lang="ru-RU" sz="3200" dirty="0"/>
              <a:t> </a:t>
            </a:r>
            <a:r>
              <a:rPr lang="ru-RU" sz="3200" dirty="0" err="1"/>
              <a:t>оның</a:t>
            </a:r>
            <a:r>
              <a:rPr lang="ru-RU" sz="3200" dirty="0"/>
              <a:t> сигналы </a:t>
            </a:r>
            <a:r>
              <a:rPr lang="ru-RU" sz="3200" dirty="0" err="1"/>
              <a:t>естілмегендей</a:t>
            </a:r>
            <a:r>
              <a:rPr lang="ru-RU" sz="3200" dirty="0"/>
              <a:t> </a:t>
            </a:r>
            <a:r>
              <a:rPr lang="ru-RU" sz="3200" dirty="0" err="1"/>
              <a:t>әсер</a:t>
            </a:r>
            <a:r>
              <a:rPr lang="ru-RU" sz="3200" dirty="0"/>
              <a:t> </a:t>
            </a:r>
            <a:r>
              <a:rPr lang="ru-RU" sz="3200" dirty="0" err="1"/>
              <a:t>қалдырмайды</a:t>
            </a:r>
            <a:endParaRPr lang="ru-RU" sz="3200" dirty="0"/>
          </a:p>
          <a:p>
            <a:r>
              <a:rPr lang="ru-RU" sz="3200" dirty="0" err="1"/>
              <a:t>Және</a:t>
            </a:r>
            <a:r>
              <a:rPr lang="ru-RU" sz="3200" dirty="0"/>
              <a:t> </a:t>
            </a:r>
            <a:r>
              <a:rPr lang="ru-RU" sz="3200" dirty="0" err="1"/>
              <a:t>міндетті</a:t>
            </a:r>
            <a:r>
              <a:rPr lang="ru-RU" sz="3200" dirty="0"/>
              <a:t> </a:t>
            </a:r>
            <a:r>
              <a:rPr lang="ru-RU" sz="3200" dirty="0" err="1"/>
              <a:t>түрде</a:t>
            </a:r>
            <a:r>
              <a:rPr lang="ru-RU" sz="3200" dirty="0"/>
              <a:t> </a:t>
            </a:r>
            <a:r>
              <a:rPr lang="ru-RU" sz="3200" dirty="0" err="1"/>
              <a:t>қарау</a:t>
            </a:r>
            <a:r>
              <a:rPr lang="ru-RU" sz="3200" dirty="0"/>
              <a:t> </a:t>
            </a:r>
            <a:r>
              <a:rPr lang="ru-RU" sz="3200" dirty="0" err="1"/>
              <a:t>нәтижелері</a:t>
            </a:r>
            <a:r>
              <a:rPr lang="ru-RU" sz="3200" dirty="0"/>
              <a:t> </a:t>
            </a:r>
            <a:r>
              <a:rPr lang="ru-RU" sz="3200" dirty="0" err="1"/>
              <a:t>туралы</a:t>
            </a:r>
            <a:r>
              <a:rPr lang="ru-RU" sz="3200" dirty="0"/>
              <a:t> </a:t>
            </a:r>
            <a:r>
              <a:rPr lang="ru-RU" sz="3200" dirty="0" err="1"/>
              <a:t>хабарлау</a:t>
            </a:r>
            <a:r>
              <a:rPr lang="ru-RU" sz="3200" dirty="0"/>
              <a:t> </a:t>
            </a:r>
            <a:r>
              <a:rPr lang="ru-RU" sz="3200" dirty="0" err="1"/>
              <a:t>қажет</a:t>
            </a:r>
            <a:endParaRPr lang="ru-RU" sz="3200" dirty="0"/>
          </a:p>
        </p:txBody>
      </p:sp>
    </p:spTree>
    <p:extLst>
      <p:ext uri="{BB962C8B-B14F-4D97-AF65-F5344CB8AC3E}">
        <p14:creationId xmlns:p14="http://schemas.microsoft.com/office/powerpoint/2010/main" val="2232759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a:t>
            </a:r>
            <a:r>
              <a:rPr lang="ru-RU" dirty="0" err="1">
                <a:solidFill>
                  <a:srgbClr val="FF0000"/>
                </a:solidFill>
              </a:rPr>
              <a:t>Жедел</a:t>
            </a:r>
            <a:r>
              <a:rPr lang="ru-RU" dirty="0">
                <a:solidFill>
                  <a:srgbClr val="FF0000"/>
                </a:solidFill>
              </a:rPr>
              <a:t> </a:t>
            </a:r>
            <a:r>
              <a:rPr lang="ru-RU" dirty="0" err="1">
                <a:solidFill>
                  <a:srgbClr val="FF0000"/>
                </a:solidFill>
              </a:rPr>
              <a:t>желі</a:t>
            </a:r>
            <a:r>
              <a:rPr lang="ru-RU" dirty="0">
                <a:solidFill>
                  <a:srgbClr val="FF0000"/>
                </a:solidFill>
              </a:rPr>
              <a:t>» </a:t>
            </a:r>
            <a:r>
              <a:rPr lang="ru-RU" dirty="0" err="1">
                <a:solidFill>
                  <a:srgbClr val="FF0000"/>
                </a:solidFill>
              </a:rPr>
              <a:t>және</a:t>
            </a:r>
            <a:r>
              <a:rPr lang="ru-RU" dirty="0">
                <a:solidFill>
                  <a:srgbClr val="FF0000"/>
                </a:solidFill>
              </a:rPr>
              <a:t> </a:t>
            </a:r>
            <a:r>
              <a:rPr lang="ru-RU" dirty="0" err="1">
                <a:solidFill>
                  <a:srgbClr val="FF0000"/>
                </a:solidFill>
              </a:rPr>
              <a:t>жарнама</a:t>
            </a:r>
            <a:endParaRPr lang="ru-RU" dirty="0">
              <a:solidFill>
                <a:srgbClr val="FF0000"/>
              </a:solidFill>
            </a:endParaRPr>
          </a:p>
        </p:txBody>
      </p:sp>
      <p:sp>
        <p:nvSpPr>
          <p:cNvPr id="3" name="Объект 2"/>
          <p:cNvSpPr>
            <a:spLocks noGrp="1"/>
          </p:cNvSpPr>
          <p:nvPr>
            <p:ph idx="1"/>
          </p:nvPr>
        </p:nvSpPr>
        <p:spPr/>
        <p:txBody>
          <a:bodyPr/>
          <a:lstStyle/>
          <a:p>
            <a:pPr marL="0" indent="0">
              <a:buNone/>
            </a:pPr>
            <a:r>
              <a:rPr lang="ru-RU" dirty="0"/>
              <a:t>«</a:t>
            </a:r>
            <a:r>
              <a:rPr lang="ru-RU" dirty="0" err="1"/>
              <a:t>Жарнамалау</a:t>
            </a:r>
            <a:r>
              <a:rPr lang="ru-RU" dirty="0"/>
              <a:t>» </a:t>
            </a:r>
            <a:r>
              <a:rPr lang="ru-RU" dirty="0" err="1"/>
              <a:t>немесе</a:t>
            </a:r>
            <a:r>
              <a:rPr lang="ru-RU" dirty="0"/>
              <a:t> «</a:t>
            </a:r>
            <a:r>
              <a:rPr lang="ru-RU" dirty="0" err="1"/>
              <a:t>жедел</a:t>
            </a:r>
            <a:r>
              <a:rPr lang="ru-RU" dirty="0"/>
              <a:t> </a:t>
            </a:r>
            <a:r>
              <a:rPr lang="ru-RU" dirty="0" err="1"/>
              <a:t>желіні</a:t>
            </a:r>
            <a:r>
              <a:rPr lang="ru-RU" dirty="0"/>
              <a:t>» </a:t>
            </a:r>
            <a:r>
              <a:rPr lang="ru-RU" dirty="0" err="1"/>
              <a:t>насихаттау</a:t>
            </a:r>
            <a:r>
              <a:rPr lang="ru-RU" dirty="0"/>
              <a:t> </a:t>
            </a:r>
            <a:r>
              <a:rPr lang="ru-RU" dirty="0" err="1"/>
              <a:t>өте</a:t>
            </a:r>
            <a:r>
              <a:rPr lang="ru-RU" dirty="0"/>
              <a:t> </a:t>
            </a:r>
            <a:r>
              <a:rPr lang="ru-RU" dirty="0" err="1"/>
              <a:t>маңызды</a:t>
            </a:r>
            <a:r>
              <a:rPr lang="ru-RU" dirty="0"/>
              <a:t>:</a:t>
            </a:r>
          </a:p>
          <a:p>
            <a:r>
              <a:rPr lang="ru-RU" dirty="0"/>
              <a:t> </a:t>
            </a:r>
            <a:r>
              <a:rPr lang="ru-RU" dirty="0" err="1"/>
              <a:t>Сайттағы</a:t>
            </a:r>
            <a:r>
              <a:rPr lang="ru-RU" dirty="0"/>
              <a:t> </a:t>
            </a:r>
            <a:r>
              <a:rPr lang="ru-RU" dirty="0" err="1"/>
              <a:t>байланыстар</a:t>
            </a:r>
            <a:endParaRPr lang="ru-RU" dirty="0"/>
          </a:p>
          <a:p>
            <a:r>
              <a:rPr lang="ru-RU" dirty="0" err="1"/>
              <a:t>Плакаттар</a:t>
            </a:r>
            <a:r>
              <a:rPr lang="ru-RU" dirty="0"/>
              <a:t> мен </a:t>
            </a:r>
            <a:r>
              <a:rPr lang="ru-RU" dirty="0" err="1"/>
              <a:t>парақшалар</a:t>
            </a:r>
            <a:endParaRPr lang="ru-RU" dirty="0"/>
          </a:p>
          <a:p>
            <a:r>
              <a:rPr lang="ru-RU" dirty="0" err="1"/>
              <a:t>Тендерлік</a:t>
            </a:r>
            <a:r>
              <a:rPr lang="ru-RU" dirty="0"/>
              <a:t> </a:t>
            </a:r>
            <a:r>
              <a:rPr lang="ru-RU" dirty="0" err="1"/>
              <a:t>құжаттамада</a:t>
            </a:r>
            <a:r>
              <a:rPr lang="ru-RU" dirty="0"/>
              <a:t> </a:t>
            </a:r>
            <a:r>
              <a:rPr lang="ru-RU" dirty="0" err="1"/>
              <a:t>көрсету</a:t>
            </a:r>
            <a:endParaRPr lang="ru-RU" dirty="0"/>
          </a:p>
          <a:p>
            <a:r>
              <a:rPr lang="ru-RU" dirty="0" err="1"/>
              <a:t>Тұрақты</a:t>
            </a:r>
            <a:r>
              <a:rPr lang="ru-RU" dirty="0"/>
              <a:t> </a:t>
            </a:r>
            <a:r>
              <a:rPr lang="ru-RU" dirty="0" err="1"/>
              <a:t>оқыту</a:t>
            </a:r>
            <a:endParaRPr lang="ru-RU" dirty="0"/>
          </a:p>
          <a:p>
            <a:r>
              <a:rPr lang="ru-RU" dirty="0" err="1"/>
              <a:t>Жаңа</a:t>
            </a:r>
            <a:r>
              <a:rPr lang="ru-RU" dirty="0"/>
              <a:t> </a:t>
            </a:r>
            <a:r>
              <a:rPr lang="ru-RU" dirty="0" err="1"/>
              <a:t>әріптестерге</a:t>
            </a:r>
            <a:r>
              <a:rPr lang="ru-RU" dirty="0"/>
              <a:t> </a:t>
            </a:r>
            <a:r>
              <a:rPr lang="ru-RU" dirty="0" err="1"/>
              <a:t>арналған</a:t>
            </a:r>
            <a:r>
              <a:rPr lang="ru-RU" dirty="0"/>
              <a:t> </a:t>
            </a:r>
            <a:r>
              <a:rPr lang="ru-RU" dirty="0" err="1"/>
              <a:t>нұсқаулық</a:t>
            </a:r>
            <a:endParaRPr lang="ru-RU" dirty="0"/>
          </a:p>
        </p:txBody>
      </p:sp>
    </p:spTree>
    <p:extLst>
      <p:ext uri="{BB962C8B-B14F-4D97-AF65-F5344CB8AC3E}">
        <p14:creationId xmlns:p14="http://schemas.microsoft.com/office/powerpoint/2010/main" val="2601911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43CBFA7-6F27-487C-3B3C-D9B51B7A088D}"/>
              </a:ext>
            </a:extLst>
          </p:cNvPr>
          <p:cNvSpPr>
            <a:spLocks noGrp="1"/>
          </p:cNvSpPr>
          <p:nvPr>
            <p:ph idx="1"/>
          </p:nvPr>
        </p:nvSpPr>
        <p:spPr>
          <a:xfrm>
            <a:off x="3813811" y="3059430"/>
            <a:ext cx="5143500" cy="542925"/>
          </a:xfrm>
        </p:spPr>
        <p:txBody>
          <a:bodyPr/>
          <a:lstStyle/>
          <a:p>
            <a:pPr marL="0" indent="0" algn="ctr">
              <a:buNone/>
            </a:pPr>
            <a:r>
              <a:rPr lang="kk-KZ" b="1" dirty="0">
                <a:solidFill>
                  <a:srgbClr val="002060"/>
                </a:solidFill>
              </a:rPr>
              <a:t>Назарларыңызға рахмет!</a:t>
            </a:r>
            <a:endParaRPr lang="ru-RU" b="1" dirty="0">
              <a:solidFill>
                <a:srgbClr val="002060"/>
              </a:solidFill>
            </a:endParaRPr>
          </a:p>
        </p:txBody>
      </p:sp>
    </p:spTree>
    <p:extLst>
      <p:ext uri="{BB962C8B-B14F-4D97-AF65-F5344CB8AC3E}">
        <p14:creationId xmlns:p14="http://schemas.microsoft.com/office/powerpoint/2010/main" val="279070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443" y="416689"/>
            <a:ext cx="10509113" cy="585955"/>
          </a:xfrm>
        </p:spPr>
        <p:txBody>
          <a:bodyPr>
            <a:normAutofit fontScale="90000"/>
          </a:bodyPr>
          <a:lstStyle/>
          <a:p>
            <a:r>
              <a:rPr lang="ru-RU" dirty="0" err="1"/>
              <a:t>Сыбайлас</a:t>
            </a:r>
            <a:r>
              <a:rPr lang="ru-RU" dirty="0"/>
              <a:t> </a:t>
            </a:r>
            <a:r>
              <a:rPr lang="ru-RU" dirty="0" err="1"/>
              <a:t>жемқорлық</a:t>
            </a:r>
            <a:r>
              <a:rPr lang="ru-RU" dirty="0"/>
              <a:t> - </a:t>
            </a:r>
          </a:p>
        </p:txBody>
      </p:sp>
      <p:sp>
        <p:nvSpPr>
          <p:cNvPr id="3" name="Объект 2"/>
          <p:cNvSpPr>
            <a:spLocks noGrp="1"/>
          </p:cNvSpPr>
          <p:nvPr>
            <p:ph idx="1"/>
          </p:nvPr>
        </p:nvSpPr>
        <p:spPr>
          <a:xfrm>
            <a:off x="7521" y="1234137"/>
            <a:ext cx="12184479" cy="6272045"/>
          </a:xfrm>
        </p:spPr>
        <p:txBody>
          <a:bodyPr>
            <a:normAutofit/>
          </a:bodyPr>
          <a:lstStyle/>
          <a:p>
            <a:pPr>
              <a:buNone/>
            </a:pPr>
            <a:r>
              <a:rPr lang="ru-RU" altLang="ru-RU" sz="2932" dirty="0"/>
              <a:t>		- </a:t>
            </a:r>
            <a:r>
              <a:rPr lang="ru-RU" altLang="ru-RU" sz="2932" i="1" dirty="0" err="1">
                <a:latin typeface="Times New Roman" panose="02020603050405020304" pitchFamily="18" charset="0"/>
                <a:cs typeface="Times New Roman" panose="02020603050405020304" pitchFamily="18" charset="0"/>
              </a:rPr>
              <a:t>жауапты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мемлекеттік</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лауазымды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атқаратын</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адамдардың</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мемлекетт</a:t>
            </a:r>
            <a:r>
              <a:rPr lang="en-US" altLang="ru-RU" sz="2932" i="1" dirty="0" err="1">
                <a:latin typeface="Times New Roman" panose="02020603050405020304" pitchFamily="18" charset="0"/>
                <a:cs typeface="Times New Roman" panose="02020603050405020304" pitchFamily="18" charset="0"/>
              </a:rPr>
              <a:t>i</a:t>
            </a:r>
            <a:r>
              <a:rPr lang="ru-RU" altLang="ru-RU" sz="2932" i="1" dirty="0">
                <a:latin typeface="Times New Roman" panose="02020603050405020304" pitchFamily="18" charset="0"/>
                <a:cs typeface="Times New Roman" panose="02020603050405020304" pitchFamily="18" charset="0"/>
              </a:rPr>
              <a:t>к </a:t>
            </a:r>
            <a:r>
              <a:rPr lang="ru-RU" altLang="ru-RU" sz="2932" i="1" dirty="0" err="1">
                <a:latin typeface="Times New Roman" panose="02020603050405020304" pitchFamily="18" charset="0"/>
                <a:cs typeface="Times New Roman" panose="02020603050405020304" pitchFamily="18" charset="0"/>
              </a:rPr>
              <a:t>функцияларды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орындауға</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уәкілеттік</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берілген</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адамдардың</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мемлекеттік</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функцияларды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орындауға</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уәкілеттік</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берілген</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адамдарға</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теңест</a:t>
            </a:r>
            <a:r>
              <a:rPr lang="en-US" altLang="ru-RU" sz="2932" i="1" dirty="0" err="1">
                <a:latin typeface="Times New Roman" panose="02020603050405020304" pitchFamily="18" charset="0"/>
                <a:cs typeface="Times New Roman" panose="02020603050405020304" pitchFamily="18" charset="0"/>
              </a:rPr>
              <a:t>i</a:t>
            </a:r>
            <a:r>
              <a:rPr lang="ru-RU" altLang="ru-RU" sz="2932" i="1" dirty="0">
                <a:latin typeface="Times New Roman" panose="02020603050405020304" pitchFamily="18" charset="0"/>
                <a:cs typeface="Times New Roman" panose="02020603050405020304" pitchFamily="18" charset="0"/>
              </a:rPr>
              <a:t>р</a:t>
            </a:r>
            <a:r>
              <a:rPr lang="en-US" altLang="ru-RU" sz="2932" i="1" dirty="0" err="1">
                <a:latin typeface="Times New Roman" panose="02020603050405020304" pitchFamily="18" charset="0"/>
                <a:cs typeface="Times New Roman" panose="02020603050405020304" pitchFamily="18" charset="0"/>
              </a:rPr>
              <a:t>i</a:t>
            </a:r>
            <a:r>
              <a:rPr lang="ru-RU" altLang="ru-RU" sz="2932" i="1" dirty="0" err="1">
                <a:latin typeface="Times New Roman" panose="02020603050405020304" pitchFamily="18" charset="0"/>
                <a:cs typeface="Times New Roman" panose="02020603050405020304" pitchFamily="18" charset="0"/>
              </a:rPr>
              <a:t>лген</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адамдардың</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лауазымды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адамдардың</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өздерінің</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лауазымдық</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қызметтік</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өк</a:t>
            </a:r>
            <a:r>
              <a:rPr lang="en-US" altLang="ru-RU" sz="2932" i="1" dirty="0" err="1">
                <a:latin typeface="Times New Roman" panose="02020603050405020304" pitchFamily="18" charset="0"/>
                <a:cs typeface="Times New Roman" panose="02020603050405020304" pitchFamily="18" charset="0"/>
              </a:rPr>
              <a:t>i</a:t>
            </a:r>
            <a:r>
              <a:rPr lang="ru-RU" altLang="ru-RU" sz="2932" i="1" dirty="0" err="1">
                <a:latin typeface="Times New Roman" panose="02020603050405020304" pitchFamily="18" charset="0"/>
                <a:cs typeface="Times New Roman" panose="02020603050405020304" pitchFamily="18" charset="0"/>
              </a:rPr>
              <a:t>летт</a:t>
            </a:r>
            <a:r>
              <a:rPr lang="en-US" altLang="ru-RU" sz="2932" i="1" dirty="0" err="1">
                <a:latin typeface="Times New Roman" panose="02020603050405020304" pitchFamily="18" charset="0"/>
                <a:cs typeface="Times New Roman" panose="02020603050405020304" pitchFamily="18" charset="0"/>
              </a:rPr>
              <a:t>i</a:t>
            </a:r>
            <a:r>
              <a:rPr lang="ru-RU" altLang="ru-RU" sz="2932" i="1" dirty="0" err="1">
                <a:latin typeface="Times New Roman" panose="02020603050405020304" pitchFamily="18" charset="0"/>
                <a:cs typeface="Times New Roman" panose="02020603050405020304" pitchFamily="18" charset="0"/>
              </a:rPr>
              <a:t>ктерін</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және</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соған</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байланысты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мүмк</a:t>
            </a:r>
            <a:r>
              <a:rPr lang="en-US" altLang="ru-RU" sz="2932" i="1" dirty="0" err="1">
                <a:latin typeface="Times New Roman" panose="02020603050405020304" pitchFamily="18" charset="0"/>
                <a:cs typeface="Times New Roman" panose="02020603050405020304" pitchFamily="18" charset="0"/>
              </a:rPr>
              <a:t>i</a:t>
            </a:r>
            <a:r>
              <a:rPr lang="ru-RU" altLang="ru-RU" sz="2932" i="1" dirty="0" err="1">
                <a:latin typeface="Times New Roman" panose="02020603050405020304" pitchFamily="18" charset="0"/>
                <a:cs typeface="Times New Roman" panose="02020603050405020304" pitchFamily="18" charset="0"/>
              </a:rPr>
              <a:t>нд</a:t>
            </a:r>
            <a:r>
              <a:rPr lang="en-US" altLang="ru-RU" sz="2932" i="1" dirty="0" err="1">
                <a:latin typeface="Times New Roman" panose="02020603050405020304" pitchFamily="18" charset="0"/>
                <a:cs typeface="Times New Roman" panose="02020603050405020304" pitchFamily="18" charset="0"/>
              </a:rPr>
              <a:t>i</a:t>
            </a:r>
            <a:r>
              <a:rPr lang="ru-RU" altLang="ru-RU" sz="2932" i="1" dirty="0" err="1">
                <a:latin typeface="Times New Roman" panose="02020603050405020304" pitchFamily="18" charset="0"/>
                <a:cs typeface="Times New Roman" panose="02020603050405020304" pitchFamily="18" charset="0"/>
              </a:rPr>
              <a:t>ктер</a:t>
            </a:r>
            <a:r>
              <a:rPr lang="en-US" altLang="ru-RU" sz="2932" i="1" dirty="0" err="1">
                <a:latin typeface="Times New Roman" panose="02020603050405020304" pitchFamily="18" charset="0"/>
                <a:cs typeface="Times New Roman" panose="02020603050405020304" pitchFamily="18" charset="0"/>
              </a:rPr>
              <a:t>i</a:t>
            </a:r>
            <a:r>
              <a:rPr lang="ru-RU" altLang="ru-RU" sz="2932" i="1" dirty="0">
                <a:latin typeface="Times New Roman" panose="02020603050405020304" pitchFamily="18" charset="0"/>
                <a:cs typeface="Times New Roman" panose="02020603050405020304" pitchFamily="18" charset="0"/>
              </a:rPr>
              <a:t>н </a:t>
            </a:r>
            <a:r>
              <a:rPr lang="ru-RU" altLang="ru-RU" sz="2932" i="1" dirty="0" err="1">
                <a:latin typeface="Times New Roman" panose="02020603050405020304" pitchFamily="18" charset="0"/>
                <a:cs typeface="Times New Roman" panose="02020603050405020304" pitchFamily="18" charset="0"/>
              </a:rPr>
              <a:t>жеке</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өз</a:t>
            </a:r>
            <a:r>
              <a:rPr lang="en-US" altLang="ru-RU" sz="2932" i="1" dirty="0" err="1">
                <a:latin typeface="Times New Roman" panose="02020603050405020304" pitchFamily="18" charset="0"/>
                <a:cs typeface="Times New Roman" panose="02020603050405020304" pitchFamily="18" charset="0"/>
              </a:rPr>
              <a:t>i</a:t>
            </a:r>
            <a:r>
              <a:rPr lang="en-US"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немесе</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делдалдар</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арқылы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жеке</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өзіне</a:t>
            </a:r>
            <a:r>
              <a:rPr lang="ru-RU" altLang="ru-RU" sz="2932" i="1" dirty="0">
                <a:latin typeface="Times New Roman" panose="02020603050405020304" pitchFamily="18" charset="0"/>
                <a:cs typeface="Times New Roman" panose="02020603050405020304" pitchFamily="18" charset="0"/>
              </a:rPr>
              <a:t> не </a:t>
            </a:r>
            <a:r>
              <a:rPr lang="ru-RU" altLang="ru-RU" sz="2932" i="1" dirty="0" err="1">
                <a:latin typeface="Times New Roman" panose="02020603050405020304" pitchFamily="18" charset="0"/>
                <a:cs typeface="Times New Roman" panose="02020603050405020304" pitchFamily="18" charset="0"/>
              </a:rPr>
              <a:t>үшінші</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тұлғаларға</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мүл</a:t>
            </a:r>
            <a:r>
              <a:rPr lang="en-US" altLang="ru-RU" sz="2932" i="1" dirty="0" err="1">
                <a:latin typeface="Times New Roman" panose="02020603050405020304" pitchFamily="18" charset="0"/>
                <a:cs typeface="Times New Roman" panose="02020603050405020304" pitchFamily="18" charset="0"/>
              </a:rPr>
              <a:t>i</a:t>
            </a:r>
            <a:r>
              <a:rPr lang="ru-RU" altLang="ru-RU" sz="2932" i="1" dirty="0" err="1">
                <a:latin typeface="Times New Roman" panose="02020603050405020304" pitchFamily="18" charset="0"/>
                <a:cs typeface="Times New Roman" panose="02020603050405020304" pitchFamily="18" charset="0"/>
              </a:rPr>
              <a:t>кт</a:t>
            </a:r>
            <a:r>
              <a:rPr lang="en-US" altLang="ru-RU" sz="2932" i="1" dirty="0" err="1">
                <a:latin typeface="Times New Roman" panose="02020603050405020304" pitchFamily="18" charset="0"/>
                <a:cs typeface="Times New Roman" panose="02020603050405020304" pitchFamily="18" charset="0"/>
              </a:rPr>
              <a:t>i</a:t>
            </a:r>
            <a:r>
              <a:rPr lang="ru-RU" altLang="ru-RU" sz="2932" i="1" dirty="0">
                <a:latin typeface="Times New Roman" panose="02020603050405020304" pitchFamily="18" charset="0"/>
                <a:cs typeface="Times New Roman" panose="02020603050405020304" pitchFamily="18" charset="0"/>
              </a:rPr>
              <a:t>к (</a:t>
            </a:r>
            <a:r>
              <a:rPr lang="ru-RU" altLang="ru-RU" sz="2932" i="1" dirty="0" err="1">
                <a:latin typeface="Times New Roman" panose="02020603050405020304" pitchFamily="18" charset="0"/>
                <a:cs typeface="Times New Roman" panose="02020603050405020304" pitchFamily="18" charset="0"/>
              </a:rPr>
              <a:t>мүліктік</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емес</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иг</a:t>
            </a:r>
            <a:r>
              <a:rPr lang="en-US" altLang="ru-RU" sz="2932" i="1" dirty="0" err="1">
                <a:latin typeface="Times New Roman" panose="02020603050405020304" pitchFamily="18" charset="0"/>
                <a:cs typeface="Times New Roman" panose="02020603050405020304" pitchFamily="18" charset="0"/>
              </a:rPr>
              <a:t>i</a:t>
            </a:r>
            <a:r>
              <a:rPr lang="ru-RU" altLang="ru-RU" sz="2932" i="1" dirty="0">
                <a:latin typeface="Times New Roman" panose="02020603050405020304" pitchFamily="18" charset="0"/>
                <a:cs typeface="Times New Roman" panose="02020603050405020304" pitchFamily="18" charset="0"/>
              </a:rPr>
              <a:t>л</a:t>
            </a:r>
            <a:r>
              <a:rPr lang="en-US" altLang="ru-RU" sz="2932" i="1" dirty="0" err="1">
                <a:latin typeface="Times New Roman" panose="02020603050405020304" pitchFamily="18" charset="0"/>
                <a:cs typeface="Times New Roman" panose="02020603050405020304" pitchFamily="18" charset="0"/>
              </a:rPr>
              <a:t>i</a:t>
            </a:r>
            <a:r>
              <a:rPr lang="ru-RU" altLang="ru-RU" sz="2932" i="1" dirty="0" err="1">
                <a:latin typeface="Times New Roman" panose="02020603050405020304" pitchFamily="18" charset="0"/>
                <a:cs typeface="Times New Roman" panose="02020603050405020304" pitchFamily="18" charset="0"/>
              </a:rPr>
              <a:t>ктер</a:t>
            </a:r>
            <a:r>
              <a:rPr lang="ru-RU" altLang="ru-RU" sz="2932" i="1" dirty="0">
                <a:latin typeface="Times New Roman" panose="02020603050405020304" pitchFamily="18" charset="0"/>
                <a:cs typeface="Times New Roman" panose="02020603050405020304" pitchFamily="18" charset="0"/>
              </a:rPr>
              <a:t> мен </a:t>
            </a:r>
            <a:r>
              <a:rPr lang="ru-RU" altLang="ru-RU" sz="2932" i="1" dirty="0" err="1">
                <a:latin typeface="Times New Roman" panose="02020603050405020304" pitchFamily="18" charset="0"/>
                <a:cs typeface="Times New Roman" panose="02020603050405020304" pitchFamily="18" charset="0"/>
              </a:rPr>
              <a:t>артықшылықтар</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алу</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немесе</a:t>
            </a:r>
            <a:r>
              <a:rPr lang="ru-RU" altLang="ru-RU" sz="2932" i="1" dirty="0">
                <a:latin typeface="Times New Roman" panose="02020603050405020304" pitchFamily="18" charset="0"/>
                <a:cs typeface="Times New Roman" panose="02020603050405020304" pitchFamily="18" charset="0"/>
              </a:rPr>
              <a:t> табу </a:t>
            </a:r>
            <a:r>
              <a:rPr lang="ru-RU" altLang="ru-RU" sz="2932" i="1" dirty="0" err="1">
                <a:latin typeface="Times New Roman" panose="02020603050405020304" pitchFamily="18" charset="0"/>
                <a:cs typeface="Times New Roman" panose="02020603050405020304" pitchFamily="18" charset="0"/>
              </a:rPr>
              <a:t>мақсатында</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заңсыз</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пайдалануы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сол</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сияқты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иг</a:t>
            </a:r>
            <a:r>
              <a:rPr lang="en-US" altLang="ru-RU" sz="2932" i="1" dirty="0" err="1">
                <a:latin typeface="Times New Roman" panose="02020603050405020304" pitchFamily="18" charset="0"/>
                <a:cs typeface="Times New Roman" panose="02020603050405020304" pitchFamily="18" charset="0"/>
              </a:rPr>
              <a:t>i</a:t>
            </a:r>
            <a:r>
              <a:rPr lang="ru-RU" altLang="ru-RU" sz="2932" i="1" dirty="0">
                <a:latin typeface="Times New Roman" panose="02020603050405020304" pitchFamily="18" charset="0"/>
                <a:cs typeface="Times New Roman" panose="02020603050405020304" pitchFamily="18" charset="0"/>
              </a:rPr>
              <a:t>л</a:t>
            </a:r>
            <a:r>
              <a:rPr lang="en-US" altLang="ru-RU" sz="2932" i="1" dirty="0" err="1">
                <a:latin typeface="Times New Roman" panose="02020603050405020304" pitchFamily="18" charset="0"/>
                <a:cs typeface="Times New Roman" panose="02020603050405020304" pitchFamily="18" charset="0"/>
              </a:rPr>
              <a:t>i</a:t>
            </a:r>
            <a:r>
              <a:rPr lang="ru-RU" altLang="ru-RU" sz="2932" i="1" dirty="0" err="1">
                <a:latin typeface="Times New Roman" panose="02020603050405020304" pitchFamily="18" charset="0"/>
                <a:cs typeface="Times New Roman" panose="02020603050405020304" pitchFamily="18" charset="0"/>
              </a:rPr>
              <a:t>ктер</a:t>
            </a:r>
            <a:r>
              <a:rPr lang="ru-RU" altLang="ru-RU" sz="2932" i="1" dirty="0">
                <a:latin typeface="Times New Roman" panose="02020603050405020304" pitchFamily="18" charset="0"/>
                <a:cs typeface="Times New Roman" panose="02020603050405020304" pitchFamily="18" charset="0"/>
              </a:rPr>
              <a:t> мен </a:t>
            </a:r>
            <a:r>
              <a:rPr lang="ru-RU" altLang="ru-RU" sz="2932" i="1" dirty="0" err="1">
                <a:latin typeface="Times New Roman" panose="02020603050405020304" pitchFamily="18" charset="0"/>
                <a:cs typeface="Times New Roman" panose="02020603050405020304" pitchFamily="18" charset="0"/>
              </a:rPr>
              <a:t>артықшылықтарды</a:t>
            </a:r>
            <a:r>
              <a:rPr lang="ru-RU" altLang="ru-RU" sz="2932" i="1" dirty="0">
                <a:latin typeface="Times New Roman" panose="02020603050405020304" pitchFamily="18" charset="0"/>
                <a:cs typeface="Times New Roman" panose="02020603050405020304" pitchFamily="18" charset="0"/>
              </a:rPr>
              <a:t> беру </a:t>
            </a:r>
            <a:r>
              <a:rPr lang="ru-RU" altLang="ru-RU" sz="2932" i="1" dirty="0" err="1">
                <a:latin typeface="Times New Roman" panose="02020603050405020304" pitchFamily="18" charset="0"/>
                <a:cs typeface="Times New Roman" panose="02020603050405020304" pitchFamily="18" charset="0"/>
              </a:rPr>
              <a:t>арқылы</a:t>
            </a:r>
            <a:r>
              <a:rPr lang="ru-RU" altLang="ru-RU" sz="2932" i="1" dirty="0">
                <a:latin typeface="Times New Roman" panose="02020603050405020304" pitchFamily="18" charset="0"/>
                <a:cs typeface="Times New Roman" panose="02020603050405020304" pitchFamily="18" charset="0"/>
              </a:rPr>
              <a:t> осы </a:t>
            </a:r>
            <a:r>
              <a:rPr lang="ru-RU" altLang="ru-RU" sz="2932" i="1" dirty="0" err="1">
                <a:latin typeface="Times New Roman" panose="02020603050405020304" pitchFamily="18" charset="0"/>
                <a:cs typeface="Times New Roman" panose="02020603050405020304" pitchFamily="18" charset="0"/>
              </a:rPr>
              <a:t>адамдарды</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параға</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сатып</a:t>
            </a:r>
            <a:r>
              <a:rPr lang="ru-RU" altLang="ru-RU" sz="2932" i="1" dirty="0">
                <a:latin typeface="Times New Roman" panose="02020603050405020304" pitchFamily="18" charset="0"/>
                <a:cs typeface="Times New Roman" panose="02020603050405020304" pitchFamily="18" charset="0"/>
              </a:rPr>
              <a:t> </a:t>
            </a:r>
            <a:r>
              <a:rPr lang="ru-RU" altLang="ru-RU" sz="2932" i="1" dirty="0" err="1">
                <a:latin typeface="Times New Roman" panose="02020603050405020304" pitchFamily="18" charset="0"/>
                <a:cs typeface="Times New Roman" panose="02020603050405020304" pitchFamily="18" charset="0"/>
              </a:rPr>
              <a:t>алу</a:t>
            </a:r>
            <a:r>
              <a:rPr lang="ru-RU" altLang="ru-RU" sz="2932" i="1" dirty="0">
                <a:latin typeface="Times New Roman" panose="02020603050405020304" pitchFamily="18" charset="0"/>
                <a:cs typeface="Times New Roman" panose="02020603050405020304" pitchFamily="18" charset="0"/>
              </a:rPr>
              <a:t> (</a:t>
            </a:r>
            <a:r>
              <a:rPr lang="ru-RU" altLang="ru-RU" sz="2932" i="1" u="sng" dirty="0">
                <a:latin typeface="Times New Roman" panose="02020603050405020304" pitchFamily="18" charset="0"/>
                <a:cs typeface="Times New Roman" panose="02020603050405020304" pitchFamily="18" charset="0"/>
              </a:rPr>
              <a:t>ҚР </a:t>
            </a:r>
            <a:r>
              <a:rPr lang="ru-RU" altLang="ru-RU" sz="2932" i="1" u="sng" dirty="0" err="1">
                <a:latin typeface="Times New Roman" panose="02020603050405020304" pitchFamily="18" charset="0"/>
                <a:cs typeface="Times New Roman" panose="02020603050405020304" pitchFamily="18" charset="0"/>
              </a:rPr>
              <a:t>Сыбайлас</a:t>
            </a:r>
            <a:r>
              <a:rPr lang="ru-RU" altLang="ru-RU" sz="2932" i="1" u="sng" dirty="0">
                <a:latin typeface="Times New Roman" panose="02020603050405020304" pitchFamily="18" charset="0"/>
                <a:cs typeface="Times New Roman" panose="02020603050405020304" pitchFamily="18" charset="0"/>
              </a:rPr>
              <a:t> </a:t>
            </a:r>
            <a:r>
              <a:rPr lang="ru-RU" altLang="ru-RU" sz="2932" i="1" u="sng" dirty="0" err="1">
                <a:latin typeface="Times New Roman" panose="02020603050405020304" pitchFamily="18" charset="0"/>
                <a:cs typeface="Times New Roman" panose="02020603050405020304" pitchFamily="18" charset="0"/>
              </a:rPr>
              <a:t>жемқорлыққа</a:t>
            </a:r>
            <a:r>
              <a:rPr lang="ru-RU" altLang="ru-RU" sz="2932" i="1" u="sng" dirty="0">
                <a:latin typeface="Times New Roman" panose="02020603050405020304" pitchFamily="18" charset="0"/>
                <a:cs typeface="Times New Roman" panose="02020603050405020304" pitchFamily="18" charset="0"/>
              </a:rPr>
              <a:t> </a:t>
            </a:r>
            <a:r>
              <a:rPr lang="ru-RU" altLang="ru-RU" sz="2932" i="1" u="sng" dirty="0" err="1">
                <a:latin typeface="Times New Roman" panose="02020603050405020304" pitchFamily="18" charset="0"/>
                <a:cs typeface="Times New Roman" panose="02020603050405020304" pitchFamily="18" charset="0"/>
              </a:rPr>
              <a:t>қарсы</a:t>
            </a:r>
            <a:r>
              <a:rPr lang="ru-RU" altLang="ru-RU" sz="2932" i="1" u="sng" dirty="0">
                <a:latin typeface="Times New Roman" panose="02020603050405020304" pitchFamily="18" charset="0"/>
                <a:cs typeface="Times New Roman" panose="02020603050405020304" pitchFamily="18" charset="0"/>
              </a:rPr>
              <a:t> </a:t>
            </a:r>
            <a:r>
              <a:rPr lang="ru-RU" altLang="ru-RU" sz="2932" i="1" u="sng" dirty="0" err="1">
                <a:latin typeface="Times New Roman" panose="02020603050405020304" pitchFamily="18" charset="0"/>
                <a:cs typeface="Times New Roman" panose="02020603050405020304" pitchFamily="18" charset="0"/>
              </a:rPr>
              <a:t>іс-қимыл</a:t>
            </a:r>
            <a:r>
              <a:rPr lang="ru-RU" altLang="ru-RU" sz="2932" i="1" u="sng" dirty="0">
                <a:latin typeface="Times New Roman" panose="02020603050405020304" pitchFamily="18" charset="0"/>
                <a:cs typeface="Times New Roman" panose="02020603050405020304" pitchFamily="18" charset="0"/>
              </a:rPr>
              <a:t> </a:t>
            </a:r>
            <a:r>
              <a:rPr lang="ru-RU" altLang="ru-RU" sz="2932" i="1" u="sng" dirty="0" err="1">
                <a:latin typeface="Times New Roman" panose="02020603050405020304" pitchFamily="18" charset="0"/>
                <a:cs typeface="Times New Roman" panose="02020603050405020304" pitchFamily="18" charset="0"/>
              </a:rPr>
              <a:t>туралы</a:t>
            </a:r>
            <a:r>
              <a:rPr lang="ru-RU" altLang="ru-RU" sz="2932" i="1" u="sng" dirty="0">
                <a:latin typeface="Times New Roman" panose="02020603050405020304" pitchFamily="18" charset="0"/>
                <a:cs typeface="Times New Roman" panose="02020603050405020304" pitchFamily="18" charset="0"/>
              </a:rPr>
              <a:t> </a:t>
            </a:r>
            <a:r>
              <a:rPr lang="ru-RU" altLang="ru-RU" sz="2932" i="1" u="sng" dirty="0" err="1">
                <a:latin typeface="Times New Roman" panose="02020603050405020304" pitchFamily="18" charset="0"/>
                <a:cs typeface="Times New Roman" panose="02020603050405020304" pitchFamily="18" charset="0"/>
              </a:rPr>
              <a:t>заңы</a:t>
            </a:r>
            <a:r>
              <a:rPr lang="ru-RU" altLang="ru-RU" sz="2932" i="1" u="sng" dirty="0">
                <a:latin typeface="Times New Roman" panose="02020603050405020304" pitchFamily="18" charset="0"/>
                <a:cs typeface="Times New Roman" panose="02020603050405020304" pitchFamily="18" charset="0"/>
              </a:rPr>
              <a:t>) </a:t>
            </a:r>
          </a:p>
          <a:p>
            <a:pPr>
              <a:buFont typeface="Wingdings 2" panose="05020102010507070707" pitchFamily="18" charset="2"/>
              <a:buNone/>
            </a:pPr>
            <a:endParaRPr lang="ru-RU" altLang="ru-RU" sz="2932" i="1" u="sng" dirty="0">
              <a:latin typeface="Times New Roman" panose="02020603050405020304" pitchFamily="18" charset="0"/>
              <a:cs typeface="Times New Roman" panose="02020603050405020304" pitchFamily="18" charset="0"/>
            </a:endParaRPr>
          </a:p>
          <a:p>
            <a:pPr>
              <a:buFont typeface="Wingdings 2" panose="05020102010507070707" pitchFamily="18" charset="2"/>
              <a:buNone/>
            </a:pPr>
            <a:r>
              <a:rPr lang="ru-RU" altLang="ru-RU" sz="2932" i="1" dirty="0">
                <a:latin typeface="Times New Roman" panose="02020603050405020304" pitchFamily="18" charset="0"/>
                <a:cs typeface="Times New Roman" panose="02020603050405020304" pitchFamily="18" charset="0"/>
              </a:rPr>
              <a:t>		</a:t>
            </a:r>
            <a:endParaRPr lang="ru-RU" dirty="0"/>
          </a:p>
          <a:p>
            <a:pPr marL="0" indent="0">
              <a:buNone/>
            </a:pPr>
            <a:endParaRPr lang="ru-RU" dirty="0"/>
          </a:p>
        </p:txBody>
      </p:sp>
    </p:spTree>
    <p:extLst>
      <p:ext uri="{BB962C8B-B14F-4D97-AF65-F5344CB8AC3E}">
        <p14:creationId xmlns:p14="http://schemas.microsoft.com/office/powerpoint/2010/main" val="403606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B49A-5664-D62A-E40C-0333BAD97E05}"/>
              </a:ext>
            </a:extLst>
          </p:cNvPr>
          <p:cNvSpPr>
            <a:spLocks noGrp="1"/>
          </p:cNvSpPr>
          <p:nvPr>
            <p:ph type="title"/>
          </p:nvPr>
        </p:nvSpPr>
        <p:spPr/>
        <p:txBody>
          <a:bodyPr/>
          <a:lstStyle/>
          <a:p>
            <a:r>
              <a:rPr lang="kk-KZ" dirty="0" err="1"/>
              <a:t>Квзимемелекеттік</a:t>
            </a:r>
            <a:r>
              <a:rPr lang="kk-KZ" dirty="0"/>
              <a:t> сектордағы заңды жауапкершілік</a:t>
            </a:r>
            <a:endParaRPr lang="en-US" dirty="0"/>
          </a:p>
        </p:txBody>
      </p:sp>
      <p:sp>
        <p:nvSpPr>
          <p:cNvPr id="3" name="Content Placeholder 2">
            <a:extLst>
              <a:ext uri="{FF2B5EF4-FFF2-40B4-BE49-F238E27FC236}">
                <a16:creationId xmlns:a16="http://schemas.microsoft.com/office/drawing/2014/main" id="{681127F7-E5A0-524F-076F-1F8C729B4FB0}"/>
              </a:ext>
            </a:extLst>
          </p:cNvPr>
          <p:cNvSpPr>
            <a:spLocks noGrp="1"/>
          </p:cNvSpPr>
          <p:nvPr>
            <p:ph idx="1"/>
          </p:nvPr>
        </p:nvSpPr>
        <p:spPr/>
        <p:txBody>
          <a:bodyPr>
            <a:normAutofit/>
          </a:bodyPr>
          <a:lstStyle/>
          <a:p>
            <a:pPr marL="0" indent="0">
              <a:buNone/>
            </a:pPr>
            <a:r>
              <a:rPr lang="kk-KZ" b="1" dirty="0"/>
              <a:t>Мемлекеттік функцияларды орындауға уәкілеттік берілген тұлғаларға теңестірілген тұлға </a:t>
            </a:r>
            <a:r>
              <a:rPr lang="kk-KZ" dirty="0"/>
              <a:t>– мемлекеттік ұйымда немесе квазимемлекеттік сектор субъектісінде басқарушылық функцияларды орындайтын адам, сондай-ақ сатып алуды, оның ішінде мемлекеттік сатып алуды ұйымдастыру мен өткізу бойынша шешімдер қабылдауға уәкілеттік берілген не мемлекеттік бюджеттің және Қазақстан Республикасы Ұлттық қорының қаражатынан қаржыландырылатын жобаларды іріктеу мен іске асыруға жауапты, көрсетілген ұйымдарда дербес құрылымдық бөлімшенің басшысынан төмен емес лауазымды атқаратын адам.</a:t>
            </a:r>
            <a:endParaRPr lang="en-US" dirty="0"/>
          </a:p>
        </p:txBody>
      </p:sp>
    </p:spTree>
    <p:extLst>
      <p:ext uri="{BB962C8B-B14F-4D97-AF65-F5344CB8AC3E}">
        <p14:creationId xmlns:p14="http://schemas.microsoft.com/office/powerpoint/2010/main" val="101653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444" y="365125"/>
            <a:ext cx="10509113" cy="2759263"/>
          </a:xfrm>
        </p:spPr>
        <p:txBody>
          <a:bodyPr/>
          <a:lstStyle/>
          <a:p>
            <a:r>
              <a:rPr lang="ru-RU" b="1" dirty="0"/>
              <a:t>ҚР </a:t>
            </a:r>
            <a:r>
              <a:rPr lang="ru-RU" b="1" dirty="0" err="1"/>
              <a:t>Жоғарғы</a:t>
            </a:r>
            <a:r>
              <a:rPr lang="ru-RU" b="1" dirty="0"/>
              <a:t> </a:t>
            </a:r>
            <a:r>
              <a:rPr lang="ru-RU" b="1" dirty="0" err="1"/>
              <a:t>Сотының</a:t>
            </a:r>
            <a:r>
              <a:rPr lang="ru-RU" b="1" dirty="0"/>
              <a:t> 27.11.2015 ж. №8 «</a:t>
            </a:r>
            <a:r>
              <a:rPr lang="ru-RU" b="1" dirty="0" err="1"/>
              <a:t>Кейбір</a:t>
            </a:r>
            <a:r>
              <a:rPr lang="ru-RU" b="1" dirty="0"/>
              <a:t> </a:t>
            </a:r>
            <a:r>
              <a:rPr lang="ru-RU" b="1" dirty="0" err="1"/>
              <a:t>сыбайлас</a:t>
            </a:r>
            <a:r>
              <a:rPr lang="ru-RU" b="1" dirty="0"/>
              <a:t> </a:t>
            </a:r>
            <a:r>
              <a:rPr lang="ru-RU" b="1" dirty="0" err="1"/>
              <a:t>жемқорлық</a:t>
            </a:r>
            <a:r>
              <a:rPr lang="ru-RU" b="1" dirty="0"/>
              <a:t> </a:t>
            </a:r>
            <a:r>
              <a:rPr lang="ru-RU" b="1" dirty="0" err="1"/>
              <a:t>қылмыстарды</a:t>
            </a:r>
            <a:r>
              <a:rPr lang="ru-RU" b="1" dirty="0"/>
              <a:t> </a:t>
            </a:r>
            <a:r>
              <a:rPr lang="ru-RU" b="1" dirty="0" err="1"/>
              <a:t>қарау</a:t>
            </a:r>
            <a:r>
              <a:rPr lang="ru-RU" b="1" dirty="0"/>
              <a:t> </a:t>
            </a:r>
            <a:r>
              <a:rPr lang="ru-RU" b="1" dirty="0" err="1"/>
              <a:t>тәжірибесі</a:t>
            </a:r>
            <a:r>
              <a:rPr lang="ru-RU" b="1" dirty="0"/>
              <a:t> </a:t>
            </a:r>
            <a:r>
              <a:rPr lang="ru-RU" b="1" dirty="0" err="1"/>
              <a:t>туралы»нормативтік</a:t>
            </a:r>
            <a:r>
              <a:rPr lang="ru-RU" b="1" dirty="0"/>
              <a:t> </a:t>
            </a:r>
            <a:r>
              <a:rPr lang="ru-RU" b="1" dirty="0" err="1"/>
              <a:t>қаулысы</a:t>
            </a:r>
            <a:endParaRPr lang="ru-RU" dirty="0"/>
          </a:p>
        </p:txBody>
      </p:sp>
      <p:sp>
        <p:nvSpPr>
          <p:cNvPr id="3" name="Объект 2"/>
          <p:cNvSpPr>
            <a:spLocks noGrp="1"/>
          </p:cNvSpPr>
          <p:nvPr>
            <p:ph idx="1"/>
          </p:nvPr>
        </p:nvSpPr>
        <p:spPr>
          <a:xfrm>
            <a:off x="841444" y="3632075"/>
            <a:ext cx="10509113" cy="2544888"/>
          </a:xfrm>
        </p:spPr>
        <p:txBody>
          <a:bodyPr/>
          <a:lstStyle/>
          <a:p>
            <a:pPr marL="0" indent="0">
              <a:buNone/>
            </a:pPr>
            <a:r>
              <a:rPr lang="ru-RU" sz="3598" dirty="0"/>
              <a:t>п.6 «… </a:t>
            </a:r>
            <a:r>
              <a:rPr lang="ru-RU" sz="3598" dirty="0" err="1"/>
              <a:t>парақорлық</a:t>
            </a:r>
            <a:r>
              <a:rPr lang="ru-RU" sz="3598" dirty="0"/>
              <a:t> </a:t>
            </a:r>
            <a:r>
              <a:rPr lang="ru-RU" sz="3598" dirty="0" err="1"/>
              <a:t>үшін</a:t>
            </a:r>
            <a:r>
              <a:rPr lang="ru-RU" sz="3598" dirty="0"/>
              <a:t> </a:t>
            </a:r>
            <a:r>
              <a:rPr lang="ru-RU" sz="3598" dirty="0" err="1"/>
              <a:t>жауапкершілік</a:t>
            </a:r>
            <a:r>
              <a:rPr lang="ru-RU" sz="3598" dirty="0"/>
              <a:t> </a:t>
            </a:r>
            <a:r>
              <a:rPr lang="ru-RU" sz="3598" dirty="0" err="1"/>
              <a:t>адамның</a:t>
            </a:r>
            <a:r>
              <a:rPr lang="ru-RU" sz="3598" dirty="0"/>
              <a:t> пара </a:t>
            </a:r>
            <a:r>
              <a:rPr lang="ru-RU" sz="3598" dirty="0" err="1"/>
              <a:t>алу</a:t>
            </a:r>
            <a:r>
              <a:rPr lang="ru-RU" sz="3598" dirty="0"/>
              <a:t> </a:t>
            </a:r>
            <a:r>
              <a:rPr lang="ru-RU" sz="3598" dirty="0" err="1"/>
              <a:t>уақытына</a:t>
            </a:r>
            <a:r>
              <a:rPr lang="ru-RU" sz="3598" dirty="0"/>
              <a:t> </a:t>
            </a:r>
            <a:r>
              <a:rPr lang="ru-RU" sz="3598" dirty="0" err="1"/>
              <a:t>қарамастан</a:t>
            </a:r>
            <a:r>
              <a:rPr lang="ru-RU" sz="3598" dirty="0"/>
              <a:t> – </a:t>
            </a:r>
            <a:r>
              <a:rPr lang="ru-RU" sz="3598" dirty="0" err="1"/>
              <a:t>әрекет</a:t>
            </a:r>
            <a:r>
              <a:rPr lang="ru-RU" sz="3598" dirty="0"/>
              <a:t> </a:t>
            </a:r>
            <a:r>
              <a:rPr lang="ru-RU" sz="3598" dirty="0" err="1"/>
              <a:t>немесе</a:t>
            </a:r>
            <a:r>
              <a:rPr lang="ru-RU" sz="3598" dirty="0"/>
              <a:t> </a:t>
            </a:r>
            <a:r>
              <a:rPr lang="ru-RU" sz="3598" dirty="0" err="1"/>
              <a:t>әрекетсіздік</a:t>
            </a:r>
            <a:r>
              <a:rPr lang="ru-RU" sz="3598" dirty="0"/>
              <a:t> </a:t>
            </a:r>
            <a:r>
              <a:rPr lang="ru-RU" sz="3598" dirty="0" err="1"/>
              <a:t>жасағанға</a:t>
            </a:r>
            <a:r>
              <a:rPr lang="ru-RU" sz="3598" dirty="0"/>
              <a:t> </a:t>
            </a:r>
            <a:r>
              <a:rPr lang="ru-RU" sz="3598" dirty="0" err="1"/>
              <a:t>дейін</a:t>
            </a:r>
            <a:r>
              <a:rPr lang="ru-RU" sz="3598" dirty="0"/>
              <a:t> </a:t>
            </a:r>
            <a:r>
              <a:rPr lang="ru-RU" sz="3598" dirty="0" err="1"/>
              <a:t>немесе</a:t>
            </a:r>
            <a:r>
              <a:rPr lang="ru-RU" sz="3598" dirty="0"/>
              <a:t> </a:t>
            </a:r>
            <a:r>
              <a:rPr lang="ru-RU" sz="3598" dirty="0" err="1"/>
              <a:t>одан</a:t>
            </a:r>
            <a:r>
              <a:rPr lang="ru-RU" sz="3598" dirty="0"/>
              <a:t> </a:t>
            </a:r>
            <a:r>
              <a:rPr lang="ru-RU" sz="3598" dirty="0" err="1"/>
              <a:t>кейін</a:t>
            </a:r>
            <a:r>
              <a:rPr lang="ru-RU" sz="3598" dirty="0"/>
              <a:t> </a:t>
            </a:r>
            <a:r>
              <a:rPr lang="ru-RU" sz="3598" dirty="0" err="1"/>
              <a:t>туындайды</a:t>
            </a:r>
            <a:r>
              <a:rPr lang="ru-RU" sz="3598" dirty="0"/>
              <a:t>» </a:t>
            </a:r>
          </a:p>
          <a:p>
            <a:endParaRPr lang="ru-RU" dirty="0"/>
          </a:p>
          <a:p>
            <a:pPr marL="0" indent="0">
              <a:buNone/>
            </a:pPr>
            <a:endParaRPr lang="ru-RU" dirty="0"/>
          </a:p>
        </p:txBody>
      </p:sp>
    </p:spTree>
    <p:extLst>
      <p:ext uri="{BB962C8B-B14F-4D97-AF65-F5344CB8AC3E}">
        <p14:creationId xmlns:p14="http://schemas.microsoft.com/office/powerpoint/2010/main" val="271508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Пара -</a:t>
            </a:r>
            <a:endParaRPr lang="ru-RU" dirty="0"/>
          </a:p>
        </p:txBody>
      </p:sp>
      <p:sp>
        <p:nvSpPr>
          <p:cNvPr id="3" name="Объект 2"/>
          <p:cNvSpPr>
            <a:spLocks noGrp="1"/>
          </p:cNvSpPr>
          <p:nvPr>
            <p:ph idx="1"/>
          </p:nvPr>
        </p:nvSpPr>
        <p:spPr/>
        <p:txBody>
          <a:bodyPr>
            <a:normAutofit/>
          </a:bodyPr>
          <a:lstStyle/>
          <a:p>
            <a:pPr marL="0" indent="0">
              <a:buNone/>
            </a:pPr>
            <a:r>
              <a:rPr lang="ru-RU" sz="3598" dirty="0" err="1"/>
              <a:t>лауазымды</a:t>
            </a:r>
            <a:r>
              <a:rPr lang="ru-RU" sz="3598" dirty="0"/>
              <a:t> </a:t>
            </a:r>
            <a:r>
              <a:rPr lang="ru-RU" sz="3598" dirty="0" err="1"/>
              <a:t>адам</a:t>
            </a:r>
            <a:r>
              <a:rPr lang="ru-RU" sz="3598" dirty="0"/>
              <a:t> (пара </a:t>
            </a:r>
            <a:r>
              <a:rPr lang="ru-RU" sz="3598" dirty="0" err="1"/>
              <a:t>алушы</a:t>
            </a:r>
            <a:r>
              <a:rPr lang="ru-RU" sz="3598" dirty="0"/>
              <a:t>) пара </a:t>
            </a:r>
            <a:r>
              <a:rPr lang="ru-RU" sz="3598" dirty="0" err="1"/>
              <a:t>берушінің</a:t>
            </a:r>
            <a:r>
              <a:rPr lang="ru-RU" sz="3598" dirty="0"/>
              <a:t> </a:t>
            </a:r>
            <a:r>
              <a:rPr lang="ru-RU" sz="3598" dirty="0" err="1"/>
              <a:t>мүддесінде</a:t>
            </a:r>
            <a:r>
              <a:rPr lang="ru-RU" sz="3598" dirty="0"/>
              <a:t> </a:t>
            </a:r>
            <a:r>
              <a:rPr lang="ru-RU" sz="3598" dirty="0" err="1"/>
              <a:t>өзінің</a:t>
            </a:r>
            <a:r>
              <a:rPr lang="ru-RU" sz="3598" dirty="0"/>
              <a:t> </a:t>
            </a:r>
            <a:r>
              <a:rPr lang="ru-RU" sz="3598" dirty="0" err="1"/>
              <a:t>қызметтік</a:t>
            </a:r>
            <a:r>
              <a:rPr lang="ru-RU" sz="3598" dirty="0"/>
              <a:t> </a:t>
            </a:r>
            <a:r>
              <a:rPr lang="ru-RU" sz="3598" dirty="0" err="1"/>
              <a:t>жағдайына</a:t>
            </a:r>
            <a:r>
              <a:rPr lang="ru-RU" sz="3598" dirty="0"/>
              <a:t> </a:t>
            </a:r>
            <a:r>
              <a:rPr lang="ru-RU" sz="3598" dirty="0" err="1"/>
              <a:t>байланысты</a:t>
            </a:r>
            <a:r>
              <a:rPr lang="ru-RU" sz="3598" dirty="0"/>
              <a:t> </a:t>
            </a:r>
            <a:r>
              <a:rPr lang="ru-RU" sz="3598" dirty="0" err="1"/>
              <a:t>жасай</a:t>
            </a:r>
            <a:r>
              <a:rPr lang="ru-RU" sz="3598" dirty="0"/>
              <a:t> </a:t>
            </a:r>
            <a:r>
              <a:rPr lang="ru-RU" sz="3598" dirty="0" err="1"/>
              <a:t>алмайтын</a:t>
            </a:r>
            <a:r>
              <a:rPr lang="ru-RU" sz="3598" dirty="0"/>
              <a:t> </a:t>
            </a:r>
            <a:r>
              <a:rPr lang="ru-RU" sz="3598" dirty="0" err="1"/>
              <a:t>немесе</a:t>
            </a:r>
            <a:r>
              <a:rPr lang="ru-RU" sz="3598" dirty="0"/>
              <a:t> </a:t>
            </a:r>
            <a:r>
              <a:rPr lang="ru-RU" sz="3598" dirty="0" err="1"/>
              <a:t>жасамауға</a:t>
            </a:r>
            <a:r>
              <a:rPr lang="ru-RU" sz="3598" dirty="0"/>
              <a:t> </a:t>
            </a:r>
            <a:r>
              <a:rPr lang="ru-RU" sz="3598" dirty="0" err="1"/>
              <a:t>тиіс</a:t>
            </a:r>
            <a:r>
              <a:rPr lang="ru-RU" sz="3598" dirty="0"/>
              <a:t> </a:t>
            </a:r>
            <a:r>
              <a:rPr lang="ru-RU" sz="3598" dirty="0" err="1"/>
              <a:t>іс-әрекет</a:t>
            </a:r>
            <a:r>
              <a:rPr lang="ru-RU" sz="3598" dirty="0"/>
              <a:t> не </a:t>
            </a:r>
            <a:r>
              <a:rPr lang="ru-RU" sz="3598" dirty="0" err="1"/>
              <a:t>әрекетсіздік</a:t>
            </a:r>
            <a:r>
              <a:rPr lang="ru-RU" sz="3598" dirty="0"/>
              <a:t> </a:t>
            </a:r>
            <a:r>
              <a:rPr lang="ru-RU" sz="3598" dirty="0" err="1"/>
              <a:t>үшін</a:t>
            </a:r>
            <a:r>
              <a:rPr lang="ru-RU" sz="3598" dirty="0"/>
              <a:t> </a:t>
            </a:r>
            <a:r>
              <a:rPr lang="ru-RU" sz="3598" dirty="0" err="1"/>
              <a:t>қабылдайтын</a:t>
            </a:r>
            <a:r>
              <a:rPr lang="ru-RU" sz="3598" dirty="0"/>
              <a:t> </a:t>
            </a:r>
            <a:r>
              <a:rPr lang="ru-RU" sz="3598" dirty="0" err="1"/>
              <a:t>материалдық</a:t>
            </a:r>
            <a:r>
              <a:rPr lang="ru-RU" sz="3598" dirty="0"/>
              <a:t> </a:t>
            </a:r>
            <a:r>
              <a:rPr lang="ru-RU" sz="3598" dirty="0" err="1"/>
              <a:t>құндылықтар</a:t>
            </a:r>
            <a:r>
              <a:rPr lang="ru-RU" sz="3598" dirty="0"/>
              <a:t> (</a:t>
            </a:r>
            <a:r>
              <a:rPr lang="ru-RU" sz="3598" dirty="0" err="1"/>
              <a:t>заттар</a:t>
            </a:r>
            <a:r>
              <a:rPr lang="ru-RU" sz="3598" dirty="0"/>
              <a:t>, </a:t>
            </a:r>
            <a:r>
              <a:rPr lang="ru-RU" sz="3598" dirty="0" err="1"/>
              <a:t>ақша</a:t>
            </a:r>
            <a:r>
              <a:rPr lang="ru-RU" sz="3598" dirty="0"/>
              <a:t>, </a:t>
            </a:r>
            <a:r>
              <a:rPr lang="ru-RU" sz="3598" dirty="0" err="1"/>
              <a:t>қызметтер</a:t>
            </a:r>
            <a:r>
              <a:rPr lang="ru-RU" sz="3598" dirty="0"/>
              <a:t>, </a:t>
            </a:r>
            <a:r>
              <a:rPr lang="ru-RU" sz="3598" dirty="0" err="1"/>
              <a:t>өзге</a:t>
            </a:r>
            <a:r>
              <a:rPr lang="ru-RU" sz="3598" dirty="0"/>
              <a:t> де </a:t>
            </a:r>
            <a:r>
              <a:rPr lang="ru-RU" sz="3598" dirty="0" err="1"/>
              <a:t>мүліктік</a:t>
            </a:r>
            <a:r>
              <a:rPr lang="ru-RU" sz="3598" dirty="0"/>
              <a:t> </a:t>
            </a:r>
            <a:r>
              <a:rPr lang="ru-RU" sz="3598" dirty="0" err="1"/>
              <a:t>пайда</a:t>
            </a:r>
            <a:r>
              <a:rPr lang="ru-RU" sz="3598" dirty="0"/>
              <a:t>)</a:t>
            </a:r>
          </a:p>
          <a:p>
            <a:pPr marL="0" indent="0">
              <a:buNone/>
            </a:pPr>
            <a:r>
              <a:rPr lang="ru-RU" sz="3598" u="sng" dirty="0">
                <a:solidFill>
                  <a:srgbClr val="C00000"/>
                </a:solidFill>
              </a:rPr>
              <a:t>(Брокгауз </a:t>
            </a:r>
            <a:r>
              <a:rPr lang="ru-RU" sz="3598" u="sng" dirty="0" err="1">
                <a:solidFill>
                  <a:srgbClr val="C00000"/>
                </a:solidFill>
              </a:rPr>
              <a:t>және</a:t>
            </a:r>
            <a:r>
              <a:rPr lang="ru-RU" sz="3598" u="sng" dirty="0">
                <a:solidFill>
                  <a:srgbClr val="C00000"/>
                </a:solidFill>
              </a:rPr>
              <a:t> Эфрон </a:t>
            </a:r>
            <a:r>
              <a:rPr lang="ru-RU" sz="3598" u="sng" dirty="0" err="1">
                <a:solidFill>
                  <a:srgbClr val="C00000"/>
                </a:solidFill>
              </a:rPr>
              <a:t>энциклопедиялық</a:t>
            </a:r>
            <a:r>
              <a:rPr lang="ru-RU" sz="3598" u="sng" dirty="0">
                <a:solidFill>
                  <a:srgbClr val="C00000"/>
                </a:solidFill>
              </a:rPr>
              <a:t> </a:t>
            </a:r>
            <a:r>
              <a:rPr lang="ru-RU" sz="3598" u="sng" dirty="0" err="1">
                <a:solidFill>
                  <a:srgbClr val="C00000"/>
                </a:solidFill>
              </a:rPr>
              <a:t>сөздігі</a:t>
            </a:r>
            <a:r>
              <a:rPr lang="ru-RU" sz="3598" u="sng" dirty="0">
                <a:solidFill>
                  <a:srgbClr val="C00000"/>
                </a:solidFill>
              </a:rPr>
              <a:t>: 86 т. (82 т. и 4 доп.). – СПб., 1890-1907)</a:t>
            </a:r>
          </a:p>
          <a:p>
            <a:endParaRPr lang="ru-RU" sz="3598" dirty="0"/>
          </a:p>
        </p:txBody>
      </p:sp>
    </p:spTree>
    <p:extLst>
      <p:ext uri="{BB962C8B-B14F-4D97-AF65-F5344CB8AC3E}">
        <p14:creationId xmlns:p14="http://schemas.microsoft.com/office/powerpoint/2010/main" val="13729821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FED4FEE9B53F144BA7F54C53EDA89DD6" ma:contentTypeVersion="7" ma:contentTypeDescription="Создание документа." ma:contentTypeScope="" ma:versionID="e77b8df0756ced6cca9d00ed7dd93910">
  <xsd:schema xmlns:xsd="http://www.w3.org/2001/XMLSchema" xmlns:xs="http://www.w3.org/2001/XMLSchema" xmlns:p="http://schemas.microsoft.com/office/2006/metadata/properties" xmlns:ns3="4ef60de3-4023-438e-984e-4426e17abaaa" xmlns:ns4="fc7c231a-fea2-48db-aaa9-5f73eeb88a59" targetNamespace="http://schemas.microsoft.com/office/2006/metadata/properties" ma:root="true" ma:fieldsID="21fae026d89344030f43d924e24ac4cc" ns3:_="" ns4:_="">
    <xsd:import namespace="4ef60de3-4023-438e-984e-4426e17abaaa"/>
    <xsd:import namespace="fc7c231a-fea2-48db-aaa9-5f73eeb88a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60de3-4023-438e-984e-4426e17aba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7c231a-fea2-48db-aaa9-5f73eeb88a59" elementFormDefault="qualified">
    <xsd:import namespace="http://schemas.microsoft.com/office/2006/documentManagement/types"/>
    <xsd:import namespace="http://schemas.microsoft.com/office/infopath/2007/PartnerControls"/>
    <xsd:element name="SharedWithUsers" ma:index="12"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Совместно с подробностями" ma:internalName="SharedWithDetails" ma:readOnly="true">
      <xsd:simpleType>
        <xsd:restriction base="dms:Note">
          <xsd:maxLength value="255"/>
        </xsd:restriction>
      </xsd:simpleType>
    </xsd:element>
    <xsd:element name="SharingHintHash" ma:index="14" nillable="true" ma:displayName="Хэш подсказки о совместном доступе"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2D7C03-32D3-4B80-A409-4FB4BD57A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60de3-4023-438e-984e-4426e17abaaa"/>
    <ds:schemaRef ds:uri="fc7c231a-fea2-48db-aaa9-5f73eeb88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CD3067-DA07-48F7-83EC-64D119A9127D}">
  <ds:schemaRefs>
    <ds:schemaRef ds:uri="http://schemas.microsoft.com/sharepoint/v3/contenttype/forms"/>
  </ds:schemaRefs>
</ds:datastoreItem>
</file>

<file path=customXml/itemProps3.xml><?xml version="1.0" encoding="utf-8"?>
<ds:datastoreItem xmlns:ds="http://schemas.openxmlformats.org/officeDocument/2006/customXml" ds:itemID="{5FE4F717-C508-4BA5-B3A5-C6B067CD8DA8}">
  <ds:schemaRefs>
    <ds:schemaRef ds:uri="http://schemas.microsoft.com/office/2006/metadata/properties"/>
    <ds:schemaRef ds:uri="4ef60de3-4023-438e-984e-4426e17abaaa"/>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fc7c231a-fea2-48db-aaa9-5f73eeb88a5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21954</TotalTime>
  <Words>3230</Words>
  <Application>Microsoft Office PowerPoint</Application>
  <PresentationFormat>Широкоэкранный</PresentationFormat>
  <Paragraphs>411</Paragraphs>
  <Slides>56</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56</vt:i4>
      </vt:variant>
    </vt:vector>
  </HeadingPairs>
  <TitlesOfParts>
    <vt:vector size="69" baseType="lpstr">
      <vt:lpstr>Aeroport</vt:lpstr>
      <vt:lpstr>Arial</vt:lpstr>
      <vt:lpstr>ArialMT</vt:lpstr>
      <vt:lpstr>Calibri</vt:lpstr>
      <vt:lpstr>Calibri Light</vt:lpstr>
      <vt:lpstr>Georgia</vt:lpstr>
      <vt:lpstr>Oswald</vt:lpstr>
      <vt:lpstr>Roboto</vt:lpstr>
      <vt:lpstr>Tahoma</vt:lpstr>
      <vt:lpstr>Times New Roman</vt:lpstr>
      <vt:lpstr>Wingdings</vt:lpstr>
      <vt:lpstr>Wingdings 2</vt:lpstr>
      <vt:lpstr>Тема Office</vt:lpstr>
      <vt:lpstr>Сыбайлас жемқорлыққа қарсы іс-қимыл менеджменті жүйесі. ISO 37001: 2016 халықаралық стандартының талаптары (Қазақстан Республикасының квазимемлекеттік секторындағы сыбайлас жемқорлыққа қарсы іс-қимыл және оның алдын алу)</vt:lpstr>
      <vt:lpstr>Қызықты фактілер</vt:lpstr>
      <vt:lpstr>Ethisphere институтының зерттеулеріне сәйкес, әлемдегі ең этикалық компаниялар тарихи түрде бәсекелестерінен қаржылық жағынан озып, комплаенс шараларын енгізгені үшін сәтті нәтиже көрсетеді</vt:lpstr>
      <vt:lpstr>Оқу курсының мақсаттары :</vt:lpstr>
      <vt:lpstr>Менеджмент - </vt:lpstr>
      <vt:lpstr>Сыбайлас жемқорлық - </vt:lpstr>
      <vt:lpstr>Квзимемелекеттік сектордағы заңды жауапкершілік</vt:lpstr>
      <vt:lpstr>ҚР Жоғарғы Сотының 27.11.2015 ж. №8 «Кейбір сыбайлас жемқорлық қылмыстарды қарау тәжірибесі туралы»нормативтік қаулысы</vt:lpstr>
      <vt:lpstr>Пара -</vt:lpstr>
      <vt:lpstr>ҚР ҚК 366 бап. Пара алу</vt:lpstr>
      <vt:lpstr>ҚР ҚК 367-бап. Пара беру </vt:lpstr>
      <vt:lpstr>ISO 37001 Сыбайлас жемқорлыққа ҚАРСЫ БАСҚАРУ ЖҮЙЕсІ </vt:lpstr>
      <vt:lpstr>ҚР Президенті жанындағы Мемлекеттік басқару академиясы, Астана қ., 2019 жылғы қараша</vt:lpstr>
      <vt:lpstr>Презентация PowerPoint</vt:lpstr>
      <vt:lpstr>Презентация PowerPoint</vt:lpstr>
      <vt:lpstr>ISO 37001 мақсаттары</vt:lpstr>
      <vt:lpstr>Сыбайлас жемқорлыққа қарсы басқару жүйесі мынадай талаптарды айқындайды :</vt:lpstr>
      <vt:lpstr>БҰЛ СТАНДАРТ КІМГЕ АРНАЛҒАН? </vt:lpstr>
      <vt:lpstr>КОМПЛАЕНС ҰҒЫМЫ</vt:lpstr>
      <vt:lpstr>СЫБАЙЛАС ЖЕМҚОРЛЫҚҚА ҚАРСЫ КОМПЛАЕНС ЖҮЙЕСІН ЕНГІЗУДІҢ АРТЫҚШЫЛЫҚТАРЫ</vt:lpstr>
      <vt:lpstr>Сәйкестік жүйелерін енгізудің триггері қандай?</vt:lpstr>
      <vt:lpstr>Презентация PowerPoint</vt:lpstr>
      <vt:lpstr>Сыбайлас жемқорлыққа қарсы комплаенс жүйесін құру мынадай негізгі кезеңдерден тұрады:</vt:lpstr>
      <vt:lpstr>Сыбайлас жемқорлыққа қарсы комплаенсті енгізу жөніндегі заңнамалық талап</vt:lpstr>
      <vt:lpstr>Презентация PowerPoint</vt:lpstr>
      <vt:lpstr>Комплаенс қызмет</vt:lpstr>
      <vt:lpstr>Презентация PowerPoint</vt:lpstr>
      <vt:lpstr>Роли и ответственность ISO 37001, п.5.3.1</vt:lpstr>
      <vt:lpstr>Жоғары басшылықпен ақпарат алмасу</vt:lpstr>
      <vt:lpstr>Презентация PowerPoint</vt:lpstr>
      <vt:lpstr>Қорытынды: соңғы 4 жылда не істелді?</vt:lpstr>
      <vt:lpstr>СЫБАЙЛАС ЖЕМҚОРЛЫҚ ТӘУЕКЕЛІ ДЕГЕНІМІЗ НЕ?</vt:lpstr>
      <vt:lpstr>ҚҰҚЫҚТЫҚ РЕТТЕУ</vt:lpstr>
      <vt:lpstr>СЖТІТ ПРИНЦИПТЕРІ</vt:lpstr>
      <vt:lpstr>Презентация PowerPoint</vt:lpstr>
      <vt:lpstr>Презентация PowerPoint</vt:lpstr>
      <vt:lpstr>Презентация PowerPoint</vt:lpstr>
      <vt:lpstr>Презентация PowerPoint</vt:lpstr>
      <vt:lpstr>ТАЛДАУ КЕЗЕҢДЕРІ</vt:lpstr>
      <vt:lpstr>Презентация PowerPoint</vt:lpstr>
      <vt:lpstr>ТАЛДАУ ОБЪЕКТІСІ ТУРАЛЫ АҚПАРАТТЫ ЖИНАУ ЖӘНЕ ЖИНАҚТАУ</vt:lpstr>
      <vt:lpstr>Презентация PowerPoint</vt:lpstr>
      <vt:lpstr>Презентация PowerPoint</vt:lpstr>
      <vt:lpstr>ТАЛДАУ БАҒЫТТАРЫ</vt:lpstr>
      <vt:lpstr>ҚҰҚЫҚТЫҚ АКТІЛЕР МЕН ІШКІ ҚҰЖАТТАРДЫ ТАЛДАУ</vt:lpstr>
      <vt:lpstr>ҰЙЫМДАСТЫРУШЫЛЫҚ-БАСҚАРУШЫЛЫҚ ҚЫЗМЕТТІ ТАЛДАУ</vt:lpstr>
      <vt:lpstr>Презентация PowerPoint</vt:lpstr>
      <vt:lpstr>Презентация PowerPoint</vt:lpstr>
      <vt:lpstr>Жемқорлыққа қарсы инстрімент: «Жедел желі» дегеніміз не?</vt:lpstr>
      <vt:lpstr>Хабарламаларды қабылдаудың қандай тәсілдері бар?</vt:lpstr>
      <vt:lpstr>Анонимді хабарламаларды қабылдау керек пе? </vt:lpstr>
      <vt:lpstr>Барлық «жедел желі» хабарламалары бірден құқық бұзушылықты білдіре ме?</vt:lpstr>
      <vt:lpstr>Келесі хабарламада не болады?</vt:lpstr>
      <vt:lpstr>Өтініш берушімен кері байланыс – ол не үшін қажет?</vt:lpstr>
      <vt:lpstr>«Жедел желі» және жарнама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Anticorruption compliance</dc:title>
  <dc:creator>Ержан Жаров</dc:creator>
  <cp:lastModifiedBy>Айбек Кабылдин (ТТК)</cp:lastModifiedBy>
  <cp:revision>92</cp:revision>
  <dcterms:created xsi:type="dcterms:W3CDTF">2022-07-05T23:58:01Z</dcterms:created>
  <dcterms:modified xsi:type="dcterms:W3CDTF">2024-03-29T09:48:21Z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0x010100FED4FEE9B53F144BA7F54C53EDA89DD6</vt:lpwstr>
  </property>
</Properties>
</file>